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63" r:id="rId2"/>
    <p:sldMasterId id="2147483665" r:id="rId3"/>
  </p:sldMasterIdLst>
  <p:notesMasterIdLst>
    <p:notesMasterId r:id="rId22"/>
  </p:notesMasterIdLst>
  <p:sldIdLst>
    <p:sldId id="362" r:id="rId4"/>
    <p:sldId id="398" r:id="rId5"/>
    <p:sldId id="394" r:id="rId6"/>
    <p:sldId id="393" r:id="rId7"/>
    <p:sldId id="384" r:id="rId8"/>
    <p:sldId id="400" r:id="rId9"/>
    <p:sldId id="401" r:id="rId10"/>
    <p:sldId id="403" r:id="rId11"/>
    <p:sldId id="437" r:id="rId12"/>
    <p:sldId id="406" r:id="rId13"/>
    <p:sldId id="417" r:id="rId14"/>
    <p:sldId id="440" r:id="rId15"/>
    <p:sldId id="441" r:id="rId16"/>
    <p:sldId id="438" r:id="rId17"/>
    <p:sldId id="418" r:id="rId18"/>
    <p:sldId id="419" r:id="rId19"/>
    <p:sldId id="420" r:id="rId20"/>
    <p:sldId id="363" r:id="rId21"/>
  </p:sldIdLst>
  <p:sldSz cx="16257588" cy="9144000"/>
  <p:notesSz cx="9144000" cy="6858000"/>
  <p:embeddedFontLst>
    <p:embeddedFont>
      <p:font typeface="Arial Narrow" panose="020B0606020202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Gill Sans MT" panose="020B0502020104020203" pitchFamily="3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Lst>
  <p:defaultTextStyle>
    <a:defPPr>
      <a:defRPr lang="nl-NL"/>
    </a:defPPr>
    <a:lvl1pPr marL="0" algn="l" defTabSz="1219261" rtl="0" eaLnBrk="1" latinLnBrk="0" hangingPunct="1">
      <a:defRPr sz="2400" kern="1200">
        <a:solidFill>
          <a:schemeClr val="tx1"/>
        </a:solidFill>
        <a:latin typeface="+mn-lt"/>
        <a:ea typeface="+mn-ea"/>
        <a:cs typeface="+mn-cs"/>
      </a:defRPr>
    </a:lvl1pPr>
    <a:lvl2pPr marL="609630" algn="l" defTabSz="1219261" rtl="0" eaLnBrk="1" latinLnBrk="0" hangingPunct="1">
      <a:defRPr sz="2400" kern="1200">
        <a:solidFill>
          <a:schemeClr val="tx1"/>
        </a:solidFill>
        <a:latin typeface="+mn-lt"/>
        <a:ea typeface="+mn-ea"/>
        <a:cs typeface="+mn-cs"/>
      </a:defRPr>
    </a:lvl2pPr>
    <a:lvl3pPr marL="1219261" algn="l" defTabSz="1219261" rtl="0" eaLnBrk="1" latinLnBrk="0" hangingPunct="1">
      <a:defRPr sz="2400" kern="1200">
        <a:solidFill>
          <a:schemeClr val="tx1"/>
        </a:solidFill>
        <a:latin typeface="+mn-lt"/>
        <a:ea typeface="+mn-ea"/>
        <a:cs typeface="+mn-cs"/>
      </a:defRPr>
    </a:lvl3pPr>
    <a:lvl4pPr marL="1828891" algn="l" defTabSz="1219261" rtl="0" eaLnBrk="1" latinLnBrk="0" hangingPunct="1">
      <a:defRPr sz="2400" kern="1200">
        <a:solidFill>
          <a:schemeClr val="tx1"/>
        </a:solidFill>
        <a:latin typeface="+mn-lt"/>
        <a:ea typeface="+mn-ea"/>
        <a:cs typeface="+mn-cs"/>
      </a:defRPr>
    </a:lvl4pPr>
    <a:lvl5pPr marL="2438522" algn="l" defTabSz="1219261" rtl="0" eaLnBrk="1" latinLnBrk="0" hangingPunct="1">
      <a:defRPr sz="2400" kern="1200">
        <a:solidFill>
          <a:schemeClr val="tx1"/>
        </a:solidFill>
        <a:latin typeface="+mn-lt"/>
        <a:ea typeface="+mn-ea"/>
        <a:cs typeface="+mn-cs"/>
      </a:defRPr>
    </a:lvl5pPr>
    <a:lvl6pPr marL="3048152" algn="l" defTabSz="1219261" rtl="0" eaLnBrk="1" latinLnBrk="0" hangingPunct="1">
      <a:defRPr sz="2400" kern="1200">
        <a:solidFill>
          <a:schemeClr val="tx1"/>
        </a:solidFill>
        <a:latin typeface="+mn-lt"/>
        <a:ea typeface="+mn-ea"/>
        <a:cs typeface="+mn-cs"/>
      </a:defRPr>
    </a:lvl6pPr>
    <a:lvl7pPr marL="3657783" algn="l" defTabSz="1219261" rtl="0" eaLnBrk="1" latinLnBrk="0" hangingPunct="1">
      <a:defRPr sz="2400" kern="1200">
        <a:solidFill>
          <a:schemeClr val="tx1"/>
        </a:solidFill>
        <a:latin typeface="+mn-lt"/>
        <a:ea typeface="+mn-ea"/>
        <a:cs typeface="+mn-cs"/>
      </a:defRPr>
    </a:lvl7pPr>
    <a:lvl8pPr marL="4267413" algn="l" defTabSz="1219261" rtl="0" eaLnBrk="1" latinLnBrk="0" hangingPunct="1">
      <a:defRPr sz="2400" kern="1200">
        <a:solidFill>
          <a:schemeClr val="tx1"/>
        </a:solidFill>
        <a:latin typeface="+mn-lt"/>
        <a:ea typeface="+mn-ea"/>
        <a:cs typeface="+mn-cs"/>
      </a:defRPr>
    </a:lvl8pPr>
    <a:lvl9pPr marL="4877044" algn="l" defTabSz="1219261"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579" userDrawn="1">
          <p15:clr>
            <a:srgbClr val="A4A3A4"/>
          </p15:clr>
        </p15:guide>
        <p15:guide id="2" pos="471" userDrawn="1">
          <p15:clr>
            <a:srgbClr val="A4A3A4"/>
          </p15:clr>
        </p15:guide>
        <p15:guide id="3" orient="horz" pos="4650">
          <p15:clr>
            <a:srgbClr val="A4A3A4"/>
          </p15:clr>
        </p15:guide>
        <p15:guide id="4" pos="4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8221"/>
    <a:srgbClr val="E71C21"/>
    <a:srgbClr val="FFEF00"/>
    <a:srgbClr val="FFFFFF"/>
    <a:srgbClr val="000000"/>
    <a:srgbClr val="EF008C"/>
    <a:srgbClr val="21AE4A"/>
    <a:srgbClr val="52B6E7"/>
    <a:srgbClr val="0079BD"/>
    <a:srgbClr val="CED3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80532" autoAdjust="0"/>
  </p:normalViewPr>
  <p:slideViewPr>
    <p:cSldViewPr snapToGrid="0" showGuides="1">
      <p:cViewPr varScale="1">
        <p:scale>
          <a:sx n="55" d="100"/>
          <a:sy n="55" d="100"/>
        </p:scale>
        <p:origin x="1032" y="66"/>
      </p:cViewPr>
      <p:guideLst>
        <p:guide orient="horz" pos="5579"/>
        <p:guide pos="471"/>
        <p:guide orient="horz" pos="4650"/>
        <p:guide pos="480"/>
      </p:guideLst>
    </p:cSldViewPr>
  </p:slideViewPr>
  <p:notesTextViewPr>
    <p:cViewPr>
      <p:scale>
        <a:sx n="150" d="100"/>
        <a:sy n="150" d="100"/>
      </p:scale>
      <p:origin x="0" y="0"/>
    </p:cViewPr>
  </p:notesTextViewPr>
  <p:sorterViewPr>
    <p:cViewPr varScale="1">
      <p:scale>
        <a:sx n="1" d="1"/>
        <a:sy n="1" d="1"/>
      </p:scale>
      <p:origin x="0" y="-66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12.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charts/_rels/chart1.xml.rels><?xml version="1.0" encoding="UTF-8" standalone="yes"?>
<Relationships xmlns="http://schemas.openxmlformats.org/package/2006/relationships"><Relationship Id="rId3" Type="http://schemas.openxmlformats.org/officeDocument/2006/relationships/oleObject" Target="file:///C:\Users\nelsonad\Google%20Drive\Oratie\Excel%20graphs%20for%20orati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6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GB" sz="2200" b="1" dirty="0"/>
              <a:t>Distribution of farms and farmland area worldwide</a:t>
            </a:r>
          </a:p>
        </c:rich>
      </c:tx>
      <c:overlay val="0"/>
      <c:spPr>
        <a:noFill/>
        <a:ln>
          <a:noFill/>
        </a:ln>
        <a:effectLst/>
      </c:spPr>
      <c:txPr>
        <a:bodyPr rot="0" spcFirstLastPara="1" vertOverflow="ellipsis" vert="horz" wrap="square" anchor="ctr" anchorCtr="1"/>
        <a:lstStyle/>
        <a:p>
          <a:pPr>
            <a:defRPr sz="26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'Figure 2'!$B$8</c:f>
              <c:strCache>
                <c:ptCount val="1"/>
                <c:pt idx="0">
                  <c:v>Farms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'Figure 2'!$C$7:$I$7</c:f>
              <c:strCache>
                <c:ptCount val="7"/>
                <c:pt idx="0">
                  <c:v>&lt; 1 ha</c:v>
                </c:pt>
                <c:pt idx="1">
                  <c:v>1 - 2 ha</c:v>
                </c:pt>
                <c:pt idx="2">
                  <c:v>2 - 5 ha</c:v>
                </c:pt>
                <c:pt idx="3">
                  <c:v>5 - 10 ha</c:v>
                </c:pt>
                <c:pt idx="4">
                  <c:v>10 - 20 ha</c:v>
                </c:pt>
                <c:pt idx="5">
                  <c:v>20 - 50 ha</c:v>
                </c:pt>
                <c:pt idx="6">
                  <c:v>&gt; 50 ha</c:v>
                </c:pt>
              </c:strCache>
            </c:strRef>
          </c:cat>
          <c:val>
            <c:numRef>
              <c:f>'Figure 2'!$C$8:$I$8</c:f>
              <c:numCache>
                <c:formatCode>General</c:formatCode>
                <c:ptCount val="7"/>
                <c:pt idx="0">
                  <c:v>72</c:v>
                </c:pt>
                <c:pt idx="1">
                  <c:v>12</c:v>
                </c:pt>
                <c:pt idx="2">
                  <c:v>10</c:v>
                </c:pt>
                <c:pt idx="3">
                  <c:v>3</c:v>
                </c:pt>
                <c:pt idx="4">
                  <c:v>1</c:v>
                </c:pt>
                <c:pt idx="5">
                  <c:v>1</c:v>
                </c:pt>
                <c:pt idx="6">
                  <c:v>1</c:v>
                </c:pt>
              </c:numCache>
            </c:numRef>
          </c:val>
          <c:extLst>
            <c:ext xmlns:c16="http://schemas.microsoft.com/office/drawing/2014/chart" uri="{C3380CC4-5D6E-409C-BE32-E72D297353CC}">
              <c16:uniqueId val="{00000000-50C7-4775-A204-A0D68FB025B7}"/>
            </c:ext>
          </c:extLst>
        </c:ser>
        <c:ser>
          <c:idx val="1"/>
          <c:order val="1"/>
          <c:tx>
            <c:strRef>
              <c:f>'Figure 2'!$B$9</c:f>
              <c:strCache>
                <c:ptCount val="1"/>
                <c:pt idx="0">
                  <c:v>Farmland area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'Figure 2'!$C$7:$I$7</c:f>
              <c:strCache>
                <c:ptCount val="7"/>
                <c:pt idx="0">
                  <c:v>&lt; 1 ha</c:v>
                </c:pt>
                <c:pt idx="1">
                  <c:v>1 - 2 ha</c:v>
                </c:pt>
                <c:pt idx="2">
                  <c:v>2 - 5 ha</c:v>
                </c:pt>
                <c:pt idx="3">
                  <c:v>5 - 10 ha</c:v>
                </c:pt>
                <c:pt idx="4">
                  <c:v>10 - 20 ha</c:v>
                </c:pt>
                <c:pt idx="5">
                  <c:v>20 - 50 ha</c:v>
                </c:pt>
                <c:pt idx="6">
                  <c:v>&gt; 50 ha</c:v>
                </c:pt>
              </c:strCache>
            </c:strRef>
          </c:cat>
          <c:val>
            <c:numRef>
              <c:f>'Figure 2'!$C$9:$I$9</c:f>
              <c:numCache>
                <c:formatCode>General</c:formatCode>
                <c:ptCount val="7"/>
                <c:pt idx="0">
                  <c:v>8</c:v>
                </c:pt>
                <c:pt idx="1">
                  <c:v>4</c:v>
                </c:pt>
                <c:pt idx="2">
                  <c:v>7</c:v>
                </c:pt>
                <c:pt idx="3">
                  <c:v>5</c:v>
                </c:pt>
                <c:pt idx="4">
                  <c:v>5</c:v>
                </c:pt>
                <c:pt idx="5">
                  <c:v>7</c:v>
                </c:pt>
                <c:pt idx="6">
                  <c:v>65</c:v>
                </c:pt>
              </c:numCache>
            </c:numRef>
          </c:val>
          <c:extLst>
            <c:ext xmlns:c16="http://schemas.microsoft.com/office/drawing/2014/chart" uri="{C3380CC4-5D6E-409C-BE32-E72D297353CC}">
              <c16:uniqueId val="{00000001-50C7-4775-A204-A0D68FB025B7}"/>
            </c:ext>
          </c:extLst>
        </c:ser>
        <c:dLbls>
          <c:showLegendKey val="0"/>
          <c:showVal val="0"/>
          <c:showCatName val="0"/>
          <c:showSerName val="0"/>
          <c:showPercent val="0"/>
          <c:showBubbleSize val="0"/>
        </c:dLbls>
        <c:gapWidth val="100"/>
        <c:overlap val="-24"/>
        <c:axId val="425728792"/>
        <c:axId val="425729184"/>
      </c:barChart>
      <c:catAx>
        <c:axId val="42572879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2200" b="0" i="0" u="none" strike="noStrike" kern="1200" baseline="0">
                <a:solidFill>
                  <a:schemeClr val="lt1">
                    <a:lumMod val="85000"/>
                  </a:schemeClr>
                </a:solidFill>
                <a:latin typeface="+mn-lt"/>
                <a:ea typeface="+mn-ea"/>
                <a:cs typeface="+mn-cs"/>
              </a:defRPr>
            </a:pPr>
            <a:endParaRPr lang="en-US"/>
          </a:p>
        </c:txPr>
        <c:crossAx val="425729184"/>
        <c:crosses val="autoZero"/>
        <c:auto val="1"/>
        <c:lblAlgn val="ctr"/>
        <c:lblOffset val="100"/>
        <c:noMultiLvlLbl val="0"/>
      </c:catAx>
      <c:valAx>
        <c:axId val="4257291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200" b="0" i="0" u="none" strike="noStrike" kern="1200" baseline="0">
                <a:solidFill>
                  <a:schemeClr val="lt1">
                    <a:lumMod val="85000"/>
                  </a:schemeClr>
                </a:solidFill>
                <a:latin typeface="+mn-lt"/>
                <a:ea typeface="+mn-ea"/>
                <a:cs typeface="+mn-cs"/>
              </a:defRPr>
            </a:pPr>
            <a:endParaRPr lang="en-US"/>
          </a:p>
        </c:txPr>
        <c:crossAx val="425728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2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2200">
          <a:latin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98EC3191-6BC3-4197-B744-AC7EDFFC6078}" type="datetimeFigureOut">
              <a:rPr lang="nl-NL" smtClean="0"/>
              <a:t>7-8-2018</a:t>
            </a:fld>
            <a:endParaRPr lang="nl-NL" dirty="0"/>
          </a:p>
        </p:txBody>
      </p:sp>
      <p:sp>
        <p:nvSpPr>
          <p:cNvPr id="4" name="Tijdelijke aanduiding voor dia-afbeelding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8AB7A2E1-0EF5-4F6C-A697-A12883C24FF3}" type="slidenum">
              <a:rPr lang="nl-NL" smtClean="0"/>
              <a:t>‹#›</a:t>
            </a:fld>
            <a:endParaRPr lang="nl-NL" dirty="0"/>
          </a:p>
        </p:txBody>
      </p:sp>
    </p:spTree>
    <p:extLst>
      <p:ext uri="{BB962C8B-B14F-4D97-AF65-F5344CB8AC3E}">
        <p14:creationId xmlns:p14="http://schemas.microsoft.com/office/powerpoint/2010/main" val="1746378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stars-project.org/e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openstreetmap.org/"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fld id="{8AB7A2E1-0EF5-4F6C-A697-A12883C24FF3}" type="slidenum">
              <a:rPr lang="nl-NL" smtClean="0"/>
              <a:t>1</a:t>
            </a:fld>
            <a:endParaRPr lang="nl-NL" dirty="0"/>
          </a:p>
        </p:txBody>
      </p:sp>
    </p:spTree>
    <p:extLst>
      <p:ext uri="{BB962C8B-B14F-4D97-AF65-F5344CB8AC3E}">
        <p14:creationId xmlns:p14="http://schemas.microsoft.com/office/powerpoint/2010/main" val="2697635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10"/>
          </p:nvPr>
        </p:nvSpPr>
        <p:spPr/>
        <p:txBody>
          <a:bodyPr/>
          <a:lstStyle/>
          <a:p>
            <a:fld id="{8AB7A2E1-0EF5-4F6C-A697-A12883C24FF3}" type="slidenum">
              <a:rPr lang="nl-NL" smtClean="0"/>
              <a:t>10</a:t>
            </a:fld>
            <a:endParaRPr lang="nl-NL" dirty="0"/>
          </a:p>
        </p:txBody>
      </p:sp>
    </p:spTree>
    <p:extLst>
      <p:ext uri="{BB962C8B-B14F-4D97-AF65-F5344CB8AC3E}">
        <p14:creationId xmlns:p14="http://schemas.microsoft.com/office/powerpoint/2010/main" val="1489215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8AB7A2E1-0EF5-4F6C-A697-A12883C24FF3}" type="slidenum">
              <a:rPr lang="nl-NL" smtClean="0"/>
              <a:t>11</a:t>
            </a:fld>
            <a:endParaRPr lang="nl-NL" dirty="0"/>
          </a:p>
        </p:txBody>
      </p:sp>
    </p:spTree>
    <p:extLst>
      <p:ext uri="{BB962C8B-B14F-4D97-AF65-F5344CB8AC3E}">
        <p14:creationId xmlns:p14="http://schemas.microsoft.com/office/powerpoint/2010/main" val="4027160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B7A2E1-0EF5-4F6C-A697-A12883C24FF3}" type="slidenum">
              <a:rPr lang="nl-NL" smtClean="0"/>
              <a:t>12</a:t>
            </a:fld>
            <a:endParaRPr lang="nl-NL" dirty="0"/>
          </a:p>
        </p:txBody>
      </p:sp>
    </p:spTree>
    <p:extLst>
      <p:ext uri="{BB962C8B-B14F-4D97-AF65-F5344CB8AC3E}">
        <p14:creationId xmlns:p14="http://schemas.microsoft.com/office/powerpoint/2010/main" val="153205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B7A2E1-0EF5-4F6C-A697-A12883C24FF3}" type="slidenum">
              <a:rPr lang="nl-NL" smtClean="0"/>
              <a:t>13</a:t>
            </a:fld>
            <a:endParaRPr lang="nl-NL" dirty="0"/>
          </a:p>
        </p:txBody>
      </p:sp>
    </p:spTree>
    <p:extLst>
      <p:ext uri="{BB962C8B-B14F-4D97-AF65-F5344CB8AC3E}">
        <p14:creationId xmlns:p14="http://schemas.microsoft.com/office/powerpoint/2010/main" val="3228553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8AB7A2E1-0EF5-4F6C-A697-A12883C24FF3}" type="slidenum">
              <a:rPr lang="nl-NL" smtClean="0"/>
              <a:t>14</a:t>
            </a:fld>
            <a:endParaRPr lang="nl-NL" dirty="0"/>
          </a:p>
        </p:txBody>
      </p:sp>
    </p:spTree>
    <p:extLst>
      <p:ext uri="{BB962C8B-B14F-4D97-AF65-F5344CB8AC3E}">
        <p14:creationId xmlns:p14="http://schemas.microsoft.com/office/powerpoint/2010/main" val="544321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kern="1200" dirty="0" smtClean="0">
                <a:solidFill>
                  <a:schemeClr val="tx1"/>
                </a:solidFill>
                <a:effectLst/>
                <a:latin typeface="+mn-lt"/>
                <a:ea typeface="+mn-ea"/>
                <a:cs typeface="+mn-cs"/>
              </a:rPr>
              <a:t>Where are the fields?</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In the USA,</a:t>
            </a:r>
            <a:r>
              <a:rPr lang="en-GB" sz="1200" kern="1200" baseline="0" dirty="0" smtClean="0">
                <a:solidFill>
                  <a:schemeClr val="tx1"/>
                </a:solidFill>
                <a:effectLst/>
                <a:latin typeface="+mn-lt"/>
                <a:ea typeface="+mn-ea"/>
                <a:cs typeface="+mn-cs"/>
              </a:rPr>
              <a:t> landsat imagery </a:t>
            </a:r>
            <a:r>
              <a:rPr lang="en-GB" sz="1200" kern="1200" dirty="0" smtClean="0">
                <a:solidFill>
                  <a:schemeClr val="tx1"/>
                </a:solidFill>
                <a:effectLst/>
                <a:latin typeface="+mn-lt"/>
                <a:ea typeface="+mn-ea"/>
                <a:cs typeface="+mn-cs"/>
              </a:rPr>
              <a:t>has been used to demarcate</a:t>
            </a:r>
            <a:r>
              <a:rPr lang="en-GB" sz="1200" kern="1200" baseline="0" dirty="0" smtClean="0">
                <a:solidFill>
                  <a:schemeClr val="tx1"/>
                </a:solidFill>
                <a:effectLst/>
                <a:latin typeface="+mn-lt"/>
                <a:ea typeface="+mn-ea"/>
                <a:cs typeface="+mn-cs"/>
              </a:rPr>
              <a:t> fields</a:t>
            </a:r>
            <a:r>
              <a:rPr lang="en-GB" sz="1200" kern="1200" dirty="0" smtClean="0">
                <a:solidFill>
                  <a:schemeClr val="tx1"/>
                </a:solidFill>
                <a:effectLst/>
                <a:latin typeface="+mn-lt"/>
                <a:ea typeface="+mn-ea"/>
                <a:cs typeface="+mn-cs"/>
              </a:rPr>
              <a:t> that 10 hectares on average, much larger than</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many fields in Africa and Asia</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 </a:t>
            </a:r>
            <a:r>
              <a:rPr lang="en-GB" sz="1200" b="1" u="sng" kern="1200" dirty="0" smtClean="0">
                <a:solidFill>
                  <a:schemeClr val="tx1"/>
                </a:solidFill>
                <a:effectLst/>
                <a:latin typeface="+mn-lt"/>
                <a:ea typeface="+mn-ea"/>
                <a:cs typeface="+mn-cs"/>
                <a:hlinkClick r:id="rId3"/>
              </a:rPr>
              <a:t>STARS</a:t>
            </a:r>
            <a:r>
              <a:rPr lang="en-GB" sz="1200" kern="1200" dirty="0" smtClean="0">
                <a:solidFill>
                  <a:schemeClr val="tx1"/>
                </a:solidFill>
                <a:effectLst/>
                <a:latin typeface="+mn-lt"/>
                <a:ea typeface="+mn-ea"/>
                <a:cs typeface="+mn-cs"/>
              </a:rPr>
              <a:t> and </a:t>
            </a:r>
            <a:r>
              <a:rPr lang="en-GB" sz="1200" b="1" kern="1200" dirty="0" smtClean="0">
                <a:solidFill>
                  <a:schemeClr val="tx1"/>
                </a:solidFill>
                <a:effectLst/>
                <a:latin typeface="+mn-lt"/>
                <a:ea typeface="+mn-ea"/>
                <a:cs typeface="+mn-cs"/>
              </a:rPr>
              <a:t>its4land</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projects use much higher resolution satellite or UAV imagery for smaller fields and this could be a solution for many areas, but there may be limits of what can be automatically extracted from diverse and complex landscapes.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Crowdsourcing approaches are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also a viable option and can quickly cover large areas, but methods to validate and assess the quality of these efforts needs to be developed. Opening up archives of already collected field boundary information would also add to our knowledge.  It is likely that all of these methods would play a role in improving information on where crops are grown. </a:t>
            </a:r>
          </a:p>
          <a:p>
            <a:pPr marL="171450" indent="-171450">
              <a:buFont typeface="Arial" panose="020B0604020202020204" pitchFamily="34" charset="0"/>
              <a:buChar char="•"/>
            </a:pPr>
            <a:r>
              <a:rPr lang="en-GB" sz="1200" u="sng" kern="1200" dirty="0" smtClean="0">
                <a:solidFill>
                  <a:schemeClr val="tx1"/>
                </a:solidFill>
                <a:effectLst/>
                <a:latin typeface="+mn-lt"/>
                <a:ea typeface="+mn-ea"/>
                <a:cs typeface="+mn-cs"/>
                <a:hlinkClick r:id="rId4"/>
              </a:rPr>
              <a:t>OpenStreetMap</a:t>
            </a:r>
            <a:r>
              <a:rPr lang="en-GB" sz="1200" kern="1200" dirty="0" smtClean="0">
                <a:solidFill>
                  <a:schemeClr val="tx1"/>
                </a:solidFill>
                <a:effectLst/>
                <a:latin typeface="+mn-lt"/>
                <a:ea typeface="+mn-ea"/>
                <a:cs typeface="+mn-cs"/>
              </a:rPr>
              <a:t>, </a:t>
            </a:r>
            <a:r>
              <a:rPr lang="en-GB" sz="1200" kern="1200" baseline="0" dirty="0" smtClean="0">
                <a:solidFill>
                  <a:schemeClr val="tx1"/>
                </a:solidFill>
                <a:effectLst/>
                <a:latin typeface="+mn-lt"/>
                <a:ea typeface="+mn-ea"/>
                <a:cs typeface="+mn-cs"/>
              </a:rPr>
              <a:t>has </a:t>
            </a:r>
            <a:r>
              <a:rPr lang="en-GB" sz="1200" kern="1200" dirty="0" smtClean="0">
                <a:solidFill>
                  <a:schemeClr val="tx1"/>
                </a:solidFill>
                <a:effectLst/>
                <a:latin typeface="+mn-lt"/>
                <a:ea typeface="+mn-ea"/>
                <a:cs typeface="+mn-cs"/>
              </a:rPr>
              <a:t>shown that a community of mappers armed with a mixture of approaches can be incredibly successful in changing the way we use and access important geo-information for everyday life.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What would it take to make an OpenFieldMap? Would ITC have a role to play in a consortium or community whose aim would be to link the information in the pixel to the management of the plot anywhere in the world?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AB7A2E1-0EF5-4F6C-A697-A12883C24FF3}" type="slidenum">
              <a:rPr lang="nl-NL" smtClean="0"/>
              <a:t>15</a:t>
            </a:fld>
            <a:endParaRPr lang="nl-NL" dirty="0"/>
          </a:p>
        </p:txBody>
      </p:sp>
    </p:spTree>
    <p:extLst>
      <p:ext uri="{BB962C8B-B14F-4D97-AF65-F5344CB8AC3E}">
        <p14:creationId xmlns:p14="http://schemas.microsoft.com/office/powerpoint/2010/main" val="3990421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AB7A2E1-0EF5-4F6C-A697-A12883C24FF3}" type="slidenum">
              <a:rPr lang="nl-NL" smtClean="0"/>
              <a:t>16</a:t>
            </a:fld>
            <a:endParaRPr lang="nl-NL" dirty="0"/>
          </a:p>
        </p:txBody>
      </p:sp>
    </p:spTree>
    <p:extLst>
      <p:ext uri="{BB962C8B-B14F-4D97-AF65-F5344CB8AC3E}">
        <p14:creationId xmlns:p14="http://schemas.microsoft.com/office/powerpoint/2010/main" val="3031844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AB7A2E1-0EF5-4F6C-A697-A12883C24FF3}" type="slidenum">
              <a:rPr lang="nl-NL" smtClean="0"/>
              <a:t>17</a:t>
            </a:fld>
            <a:endParaRPr lang="nl-NL" dirty="0"/>
          </a:p>
        </p:txBody>
      </p:sp>
    </p:spTree>
    <p:extLst>
      <p:ext uri="{BB962C8B-B14F-4D97-AF65-F5344CB8AC3E}">
        <p14:creationId xmlns:p14="http://schemas.microsoft.com/office/powerpoint/2010/main" val="3223828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b="1" dirty="0"/>
          </a:p>
        </p:txBody>
      </p:sp>
      <p:sp>
        <p:nvSpPr>
          <p:cNvPr id="4" name="Tijdelijke aanduiding voor dianummer 3"/>
          <p:cNvSpPr>
            <a:spLocks noGrp="1"/>
          </p:cNvSpPr>
          <p:nvPr>
            <p:ph type="sldNum" sz="quarter" idx="10"/>
          </p:nvPr>
        </p:nvSpPr>
        <p:spPr/>
        <p:txBody>
          <a:bodyPr/>
          <a:lstStyle/>
          <a:p>
            <a:fld id="{8AB7A2E1-0EF5-4F6C-A697-A12883C24FF3}" type="slidenum">
              <a:rPr lang="nl-NL" smtClean="0"/>
              <a:t>18</a:t>
            </a:fld>
            <a:endParaRPr lang="nl-NL" dirty="0"/>
          </a:p>
        </p:txBody>
      </p:sp>
    </p:spTree>
    <p:extLst>
      <p:ext uri="{BB962C8B-B14F-4D97-AF65-F5344CB8AC3E}">
        <p14:creationId xmlns:p14="http://schemas.microsoft.com/office/powerpoint/2010/main" val="2697635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farmer in India may not have a smart phone, but the information</a:t>
            </a:r>
            <a:r>
              <a:rPr lang="en-US" baseline="0" dirty="0" smtClean="0"/>
              <a:t> that he receives should help him to become a smarter farmer doing smarter agriculture</a:t>
            </a:r>
          </a:p>
          <a:p>
            <a:endParaRPr lang="en-GB" dirty="0" smtClean="0"/>
          </a:p>
          <a:p>
            <a:r>
              <a:rPr lang="en-GB" dirty="0" smtClean="0"/>
              <a:t>https://www.flickr.com/photos/cimmyt/8048414699/in/photolist-dgdehF-dgdeke-dar4YZ-871Cmu-ogXRA4-8fWCrC-8fWPEj-7odGkr-8fTsX2-8fWKY1-8fTxm4-8fTz2B-7oi14G-8fUTfM-8fTADc-8fTtA4-8fTzwZ-8fTson-8fWQcC-8fTouX-8fWMc1-8fWD1f-dmyNXT-cfCvH1-5S5Vhv-9ptQ1n-dPL2aC-263HgT-8fWHCd-8fWGtu-iJjiiM-djbLEU-8fWLzb-8fTw3V-jBBnVn-xHjE87-8fWH1E-8fUUKZ-cVAdeW-dar63U-8fUW9g-8fWDBy-8fYaAo-8fTqfV-7NX5mC-8fUVBi-8fWEMS-gHFDP9-7YUYi4-gHBWn7</a:t>
            </a:r>
          </a:p>
          <a:p>
            <a:endParaRPr lang="en-GB" dirty="0"/>
          </a:p>
        </p:txBody>
      </p:sp>
      <p:sp>
        <p:nvSpPr>
          <p:cNvPr id="4" name="Slide Number Placeholder 3"/>
          <p:cNvSpPr>
            <a:spLocks noGrp="1"/>
          </p:cNvSpPr>
          <p:nvPr>
            <p:ph type="sldNum" sz="quarter" idx="10"/>
          </p:nvPr>
        </p:nvSpPr>
        <p:spPr/>
        <p:txBody>
          <a:bodyPr/>
          <a:lstStyle/>
          <a:p>
            <a:fld id="{8AB7A2E1-0EF5-4F6C-A697-A12883C24FF3}" type="slidenum">
              <a:rPr lang="nl-NL" smtClean="0"/>
              <a:t>2</a:t>
            </a:fld>
            <a:endParaRPr lang="nl-NL" dirty="0"/>
          </a:p>
        </p:txBody>
      </p:sp>
    </p:spTree>
    <p:extLst>
      <p:ext uri="{BB962C8B-B14F-4D97-AF65-F5344CB8AC3E}">
        <p14:creationId xmlns:p14="http://schemas.microsoft.com/office/powerpoint/2010/main" val="1657914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1" kern="1200" dirty="0" smtClean="0">
                <a:solidFill>
                  <a:schemeClr val="tx1"/>
                </a:solidFill>
                <a:effectLst/>
                <a:latin typeface="+mn-lt"/>
                <a:ea typeface="+mn-ea"/>
                <a:cs typeface="+mn-cs"/>
              </a:rPr>
              <a:t>Agriculture in the economy</a:t>
            </a:r>
            <a:r>
              <a:rPr lang="en-GB" sz="1200" kern="120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Instead of showing area or yield, this map shows the value of agriculture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Globally, the annual value of all agricultural production in 2013 was 2 trillion Euros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Agriculture is still a major source of employment, income and economic growth.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The agricultural sector employs around 1 billion people and in low income countries the agricultural sector provides the vast majority of the employment opportunities and accounts for one third of GDP in those countries.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Around 2.6 billion people, 40% of the world population, depend on agriculture for their livelihood, most of which live on small farms in low income countries. </a:t>
            </a:r>
            <a:endParaRPr lang="en-GB" dirty="0"/>
          </a:p>
        </p:txBody>
      </p:sp>
      <p:sp>
        <p:nvSpPr>
          <p:cNvPr id="4" name="Slide Number Placeholder 3"/>
          <p:cNvSpPr>
            <a:spLocks noGrp="1"/>
          </p:cNvSpPr>
          <p:nvPr>
            <p:ph type="sldNum" sz="quarter" idx="10"/>
          </p:nvPr>
        </p:nvSpPr>
        <p:spPr/>
        <p:txBody>
          <a:bodyPr/>
          <a:lstStyle/>
          <a:p>
            <a:fld id="{8AB7A2E1-0EF5-4F6C-A697-A12883C24FF3}" type="slidenum">
              <a:rPr lang="nl-NL" smtClean="0"/>
              <a:t>3</a:t>
            </a:fld>
            <a:endParaRPr lang="nl-NL" dirty="0"/>
          </a:p>
        </p:txBody>
      </p:sp>
    </p:spTree>
    <p:extLst>
      <p:ext uri="{BB962C8B-B14F-4D97-AF65-F5344CB8AC3E}">
        <p14:creationId xmlns:p14="http://schemas.microsoft.com/office/powerpoint/2010/main" val="2259878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i="1" kern="1200" dirty="0" smtClean="0">
                <a:solidFill>
                  <a:schemeClr val="tx1"/>
                </a:solidFill>
                <a:effectLst/>
                <a:latin typeface="+mn-lt"/>
                <a:ea typeface="+mn-ea"/>
                <a:cs typeface="+mn-cs"/>
              </a:rPr>
              <a:t>The operational unit of agricultural land is the farm where decisions are made on what to grow in each parcel of land</a:t>
            </a:r>
            <a:r>
              <a:rPr lang="en-GB" sz="1200" i="1"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There are around 570 million farms in the world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Around three quarters of them</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(~400 million farms) are less than 1 ha in size, accounting for only 8% of all agricultural land while the top 1%, which are larger than 50 ha, account for 65%.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In low and lower middle income countries 95% of all farms are five ha or less and account for most of the agricultural land in those countries.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These smaller farms produce the majority of food in Africa and Asia.</a:t>
            </a:r>
          </a:p>
        </p:txBody>
      </p:sp>
      <p:sp>
        <p:nvSpPr>
          <p:cNvPr id="4" name="Slide Number Placeholder 3"/>
          <p:cNvSpPr>
            <a:spLocks noGrp="1"/>
          </p:cNvSpPr>
          <p:nvPr>
            <p:ph type="sldNum" sz="quarter" idx="10"/>
          </p:nvPr>
        </p:nvSpPr>
        <p:spPr/>
        <p:txBody>
          <a:bodyPr/>
          <a:lstStyle/>
          <a:p>
            <a:fld id="{8AB7A2E1-0EF5-4F6C-A697-A12883C24FF3}" type="slidenum">
              <a:rPr lang="nl-NL" smtClean="0"/>
              <a:t>4</a:t>
            </a:fld>
            <a:endParaRPr lang="nl-NL" dirty="0"/>
          </a:p>
        </p:txBody>
      </p:sp>
    </p:spTree>
    <p:extLst>
      <p:ext uri="{BB962C8B-B14F-4D97-AF65-F5344CB8AC3E}">
        <p14:creationId xmlns:p14="http://schemas.microsoft.com/office/powerpoint/2010/main" val="1278302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kern="1200" dirty="0" smtClean="0">
                <a:solidFill>
                  <a:schemeClr val="tx1"/>
                </a:solidFill>
                <a:effectLst/>
                <a:latin typeface="+mn-lt"/>
                <a:ea typeface="+mn-ea"/>
                <a:cs typeface="+mn-cs"/>
              </a:rPr>
              <a:t>Crop information</a:t>
            </a:r>
            <a:r>
              <a:rPr lang="en-GB" sz="1200" b="1" kern="1200" baseline="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systems</a:t>
            </a:r>
            <a:r>
              <a:rPr lang="en-GB" sz="1200" b="1" kern="1200" baseline="0" dirty="0" smtClean="0">
                <a:solidFill>
                  <a:schemeClr val="tx1"/>
                </a:solidFill>
                <a:effectLst/>
                <a:latin typeface="+mn-lt"/>
                <a:ea typeface="+mn-ea"/>
                <a:cs typeface="+mn-cs"/>
              </a:rPr>
              <a:t> have been around for a very long time, </a:t>
            </a:r>
          </a:p>
          <a:p>
            <a:pPr marL="0" indent="0">
              <a:buFont typeface="Arial" panose="020B0604020202020204" pitchFamily="34" charset="0"/>
              <a:buNone/>
            </a:pPr>
            <a:r>
              <a:rPr lang="en-GB" sz="1200" kern="1200" dirty="0" smtClean="0">
                <a:solidFill>
                  <a:schemeClr val="tx1"/>
                </a:solidFill>
                <a:effectLst/>
                <a:latin typeface="+mn-lt"/>
                <a:ea typeface="+mn-ea"/>
                <a:cs typeface="+mn-cs"/>
              </a:rPr>
              <a:t>One of the first recorded information systems for food security was a water height measurement system on the River Nile some 5,000 years ago.  Its</a:t>
            </a:r>
            <a:r>
              <a:rPr lang="en-GB" sz="1200" kern="1200" baseline="0" dirty="0" smtClean="0">
                <a:solidFill>
                  <a:schemeClr val="tx1"/>
                </a:solidFill>
                <a:effectLst/>
                <a:latin typeface="+mn-lt"/>
                <a:ea typeface="+mn-ea"/>
                <a:cs typeface="+mn-cs"/>
              </a:rPr>
              <a:t> called a Nilometer.</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 annual flood waters of the Nile were essential for Egyptian civilization and this</a:t>
            </a:r>
            <a:r>
              <a:rPr lang="en-GB" sz="1200" kern="1200" baseline="0" dirty="0" smtClean="0">
                <a:solidFill>
                  <a:schemeClr val="tx1"/>
                </a:solidFill>
                <a:effectLst/>
                <a:latin typeface="+mn-lt"/>
                <a:ea typeface="+mn-ea"/>
                <a:cs typeface="+mn-cs"/>
              </a:rPr>
              <a:t> map shows that </a:t>
            </a:r>
            <a:r>
              <a:rPr lang="en-GB" sz="1200" kern="1200" dirty="0" smtClean="0">
                <a:solidFill>
                  <a:schemeClr val="tx1"/>
                </a:solidFill>
                <a:effectLst/>
                <a:latin typeface="+mn-lt"/>
                <a:ea typeface="+mn-ea"/>
                <a:cs typeface="+mn-cs"/>
              </a:rPr>
              <a:t>Nile is still clearly visible as the source of life in Egypt.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A moderate amount of water in the river from seasonal rains provided sufficient water and fertile alluvial deposits for agriculture</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Too little rain would lead to shortages and famine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Too much water in the river would flood the land, wash away soil and endanger lives and infrastructure. </a:t>
            </a:r>
            <a:endParaRPr lang="en-GB" dirty="0"/>
          </a:p>
        </p:txBody>
      </p:sp>
      <p:sp>
        <p:nvSpPr>
          <p:cNvPr id="4" name="Slide Number Placeholder 3"/>
          <p:cNvSpPr>
            <a:spLocks noGrp="1"/>
          </p:cNvSpPr>
          <p:nvPr>
            <p:ph type="sldNum" sz="quarter" idx="10"/>
          </p:nvPr>
        </p:nvSpPr>
        <p:spPr/>
        <p:txBody>
          <a:bodyPr/>
          <a:lstStyle/>
          <a:p>
            <a:fld id="{8AB7A2E1-0EF5-4F6C-A697-A12883C24FF3}" type="slidenum">
              <a:rPr lang="nl-NL" smtClean="0"/>
              <a:t>5</a:t>
            </a:fld>
            <a:endParaRPr lang="nl-NL" dirty="0"/>
          </a:p>
        </p:txBody>
      </p:sp>
    </p:spTree>
    <p:extLst>
      <p:ext uri="{BB962C8B-B14F-4D97-AF65-F5344CB8AC3E}">
        <p14:creationId xmlns:p14="http://schemas.microsoft.com/office/powerpoint/2010/main" val="1281964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kern="1200" dirty="0" smtClean="0">
                <a:solidFill>
                  <a:schemeClr val="tx1"/>
                </a:solidFill>
                <a:effectLst/>
                <a:latin typeface="+mn-lt"/>
                <a:ea typeface="+mn-ea"/>
                <a:cs typeface="+mn-cs"/>
              </a:rPr>
              <a:t>National departments of statistics and bureaus of agriculture have the responsibility to collect information on food and agriculture every year.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This information guides and supports policy making on agricultural production, use and preservation of natural resources, agricultural trade, rural investments, research and food safety amongst others.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These are derived from representative surveys and/or field samples which means a large nationwide data collection effort every year or perhaps more frequently (seasonally, bi-annually or quarterly for example).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This regular data collection needs to be consistent, of high quality and representative, and if the data are to be a useful decision support tool - and not merely a historical record - then they need to be available rapidly after collection.  </a:t>
            </a:r>
          </a:p>
        </p:txBody>
      </p:sp>
      <p:sp>
        <p:nvSpPr>
          <p:cNvPr id="4" name="Slide Number Placeholder 3"/>
          <p:cNvSpPr>
            <a:spLocks noGrp="1"/>
          </p:cNvSpPr>
          <p:nvPr>
            <p:ph type="sldNum" sz="quarter" idx="10"/>
          </p:nvPr>
        </p:nvSpPr>
        <p:spPr/>
        <p:txBody>
          <a:bodyPr/>
          <a:lstStyle/>
          <a:p>
            <a:fld id="{8AB7A2E1-0EF5-4F6C-A697-A12883C24FF3}" type="slidenum">
              <a:rPr lang="nl-NL" smtClean="0"/>
              <a:t>6</a:t>
            </a:fld>
            <a:endParaRPr lang="nl-NL" dirty="0"/>
          </a:p>
        </p:txBody>
      </p:sp>
    </p:spTree>
    <p:extLst>
      <p:ext uri="{BB962C8B-B14F-4D97-AF65-F5344CB8AC3E}">
        <p14:creationId xmlns:p14="http://schemas.microsoft.com/office/powerpoint/2010/main" val="2109337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kern="1200" dirty="0" smtClean="0">
                <a:solidFill>
                  <a:schemeClr val="tx1"/>
                </a:solidFill>
                <a:effectLst/>
                <a:latin typeface="+mn-lt"/>
                <a:ea typeface="+mn-ea"/>
                <a:cs typeface="+mn-cs"/>
              </a:rPr>
              <a:t>Collecting good</a:t>
            </a:r>
            <a:r>
              <a:rPr lang="en-GB" sz="1200" b="1" kern="1200" baseline="0" dirty="0" smtClean="0">
                <a:solidFill>
                  <a:schemeClr val="tx1"/>
                </a:solidFill>
                <a:effectLst/>
                <a:latin typeface="+mn-lt"/>
                <a:ea typeface="+mn-ea"/>
                <a:cs typeface="+mn-cs"/>
              </a:rPr>
              <a:t> information on agriculture is a challenge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In “</a:t>
            </a:r>
            <a:r>
              <a:rPr lang="en-GB" sz="1200" i="1" kern="1200" dirty="0" smtClean="0">
                <a:solidFill>
                  <a:schemeClr val="tx1"/>
                </a:solidFill>
                <a:effectLst/>
                <a:latin typeface="+mn-lt"/>
                <a:ea typeface="+mn-ea"/>
                <a:cs typeface="+mn-cs"/>
              </a:rPr>
              <a:t>Poor Numbers: How We Are Misled by African Development Statistics and What to Do about It”,</a:t>
            </a:r>
            <a:r>
              <a:rPr lang="en-GB" sz="1200" kern="1200" dirty="0" smtClean="0">
                <a:solidFill>
                  <a:schemeClr val="tx1"/>
                </a:solidFill>
                <a:effectLst/>
                <a:latin typeface="+mn-lt"/>
                <a:ea typeface="+mn-ea"/>
                <a:cs typeface="+mn-cs"/>
              </a:rPr>
              <a:t>  Morten Jerven outlines the urgent challenges in sub-Saharan African economic development in particular, where the paucity of accurate information limits the operations of national governments, limits the effectiveness of support from international agencies and nongovernmental agencies and limits trade and cooperation opportunities.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This does not mean that all statistical agencies are “broken”, though the capacity of some falls short of what is required to generate reliable statistics. </a:t>
            </a:r>
            <a:r>
              <a:rPr lang="en-GB" sz="1200" b="1" kern="1200" dirty="0" smtClean="0">
                <a:solidFill>
                  <a:schemeClr val="tx1"/>
                </a:solidFill>
                <a:effectLst/>
                <a:latin typeface="+mn-lt"/>
                <a:ea typeface="+mn-ea"/>
                <a:cs typeface="+mn-cs"/>
              </a:rPr>
              <a:t>The problem also is also related to changes in the information we need to address current and future food security issues. So</a:t>
            </a:r>
            <a:r>
              <a:rPr lang="en-GB" sz="1200" b="1" kern="1200" baseline="0" dirty="0" smtClean="0">
                <a:solidFill>
                  <a:schemeClr val="tx1"/>
                </a:solidFill>
                <a:effectLst/>
                <a:latin typeface="+mn-lt"/>
                <a:ea typeface="+mn-ea"/>
                <a:cs typeface="+mn-cs"/>
              </a:rPr>
              <a:t> even if we fixed these systems, could the produce the information we need?</a:t>
            </a:r>
            <a:endParaRPr lang="en-GB"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Image from https://zyz2na.bn1.livefilestore.com/y2pEA4mqGFqUvnrPGU6KJ38gXr2fBTzPfYAtdQPlVTlYjY7aqbfAq3ftXMyGtOyeWlahDt_1d4sRW8VWjvsFxCt7roQia-OGzUNEAO9lPJ1Pj8/broken_abacus_.jpg?psid=1</a:t>
            </a:r>
          </a:p>
          <a:p>
            <a:endParaRPr lang="en-GB" dirty="0"/>
          </a:p>
        </p:txBody>
      </p:sp>
      <p:sp>
        <p:nvSpPr>
          <p:cNvPr id="4" name="Slide Number Placeholder 3"/>
          <p:cNvSpPr>
            <a:spLocks noGrp="1"/>
          </p:cNvSpPr>
          <p:nvPr>
            <p:ph type="sldNum" sz="quarter" idx="10"/>
          </p:nvPr>
        </p:nvSpPr>
        <p:spPr/>
        <p:txBody>
          <a:bodyPr/>
          <a:lstStyle/>
          <a:p>
            <a:fld id="{8AB7A2E1-0EF5-4F6C-A697-A12883C24FF3}" type="slidenum">
              <a:rPr lang="nl-NL" smtClean="0"/>
              <a:t>7</a:t>
            </a:fld>
            <a:endParaRPr lang="nl-NL" dirty="0"/>
          </a:p>
        </p:txBody>
      </p:sp>
    </p:spTree>
    <p:extLst>
      <p:ext uri="{BB962C8B-B14F-4D97-AF65-F5344CB8AC3E}">
        <p14:creationId xmlns:p14="http://schemas.microsoft.com/office/powerpoint/2010/main" val="4186167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dirty="0" smtClean="0">
                <a:solidFill>
                  <a:schemeClr val="tx1"/>
                </a:solidFill>
                <a:effectLst/>
                <a:latin typeface="+mn-lt"/>
                <a:ea typeface="+mn-ea"/>
                <a:cs typeface="+mn-cs"/>
              </a:rPr>
              <a:t>Further improvements in the way we produce and provide food require solutions that are adopted to local conditions and the diversity amongst farm households. </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The information we need to scope and target these interventions needs to be much more spatially and temporally detailed than the information available from traditional sources and the countries where gains need to be made are often the countries where information is at its poorest. </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This need has been outlined in two major efforts to improve available information for agriculture and development: the call from the UN for a </a:t>
            </a:r>
            <a:r>
              <a:rPr lang="en-GB" sz="1200" i="1" kern="1200" dirty="0" smtClean="0">
                <a:solidFill>
                  <a:schemeClr val="tx1"/>
                </a:solidFill>
                <a:effectLst/>
                <a:latin typeface="+mn-lt"/>
                <a:ea typeface="+mn-ea"/>
                <a:cs typeface="+mn-cs"/>
              </a:rPr>
              <a:t>Data Revolution in Sustainable Development</a:t>
            </a:r>
            <a:r>
              <a:rPr lang="en-GB" sz="1200" i="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which emphasises the need for research and innovation in the way we collect and use data, and; the Global Strategy for Improving Agricultural and Rural Statistics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which directly addresses the lack of capacity to provide reliable information on food and agriculture.  </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smtClean="0">
                <a:solidFill>
                  <a:schemeClr val="tx1"/>
                </a:solidFill>
                <a:effectLst/>
                <a:latin typeface="+mn-lt"/>
                <a:ea typeface="+mn-ea"/>
                <a:cs typeface="+mn-cs"/>
              </a:rPr>
              <a:t>Image from https://rochester.edu/news/headlines/jan2014/abacus.jpg</a:t>
            </a:r>
          </a:p>
          <a:p>
            <a:pPr marL="228600" indent="-22860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8AB7A2E1-0EF5-4F6C-A697-A12883C24FF3}" type="slidenum">
              <a:rPr lang="nl-NL" smtClean="0"/>
              <a:t>8</a:t>
            </a:fld>
            <a:endParaRPr lang="nl-NL" dirty="0"/>
          </a:p>
        </p:txBody>
      </p:sp>
    </p:spTree>
    <p:extLst>
      <p:ext uri="{BB962C8B-B14F-4D97-AF65-F5344CB8AC3E}">
        <p14:creationId xmlns:p14="http://schemas.microsoft.com/office/powerpoint/2010/main" val="3419310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Focus on what matters.  Sustainable Yield = Sustainable Profit  (the social, economic and environmental triple bottom line)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AB7A2E1-0EF5-4F6C-A697-A12883C24FF3}" type="slidenum">
              <a:rPr lang="nl-NL" smtClean="0"/>
              <a:t>9</a:t>
            </a:fld>
            <a:endParaRPr lang="nl-NL" dirty="0"/>
          </a:p>
        </p:txBody>
      </p:sp>
    </p:spTree>
    <p:extLst>
      <p:ext uri="{BB962C8B-B14F-4D97-AF65-F5344CB8AC3E}">
        <p14:creationId xmlns:p14="http://schemas.microsoft.com/office/powerpoint/2010/main" val="1174442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2199" y="1496484"/>
            <a:ext cx="12193191" cy="3183467"/>
          </a:xfrm>
        </p:spPr>
        <p:txBody>
          <a:bodyPr anchor="b"/>
          <a:lstStyle>
            <a:lvl1pPr algn="ct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2032199" y="4802717"/>
            <a:ext cx="12193191"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53C506-201B-4BA7-831C-99F35E098BC8}" type="datetimeFigureOut">
              <a:rPr lang="nl-NL" smtClean="0"/>
              <a:t>7-8-2018</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60CD3593-5731-41EF-B15F-B27141419D0D}" type="slidenum">
              <a:rPr lang="nl-NL" smtClean="0"/>
              <a:t>‹#›</a:t>
            </a:fld>
            <a:endParaRPr lang="nl-NL" dirty="0"/>
          </a:p>
        </p:txBody>
      </p:sp>
    </p:spTree>
    <p:extLst>
      <p:ext uri="{BB962C8B-B14F-4D97-AF65-F5344CB8AC3E}">
        <p14:creationId xmlns:p14="http://schemas.microsoft.com/office/powerpoint/2010/main" val="22858578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1DE4E8-2E0F-456B-914B-8E3D61A8B133}" type="datetimeFigureOut">
              <a:rPr lang="en-US" smtClean="0"/>
              <a:t>8/7/2018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658101-304F-440B-9418-465CA246CC1D}" type="slidenum">
              <a:rPr lang="en-US" smtClean="0"/>
              <a:t>‹#›</a:t>
            </a:fld>
            <a:endParaRPr lang="en-US" dirty="0"/>
          </a:p>
        </p:txBody>
      </p:sp>
    </p:spTree>
    <p:extLst>
      <p:ext uri="{BB962C8B-B14F-4D97-AF65-F5344CB8AC3E}">
        <p14:creationId xmlns:p14="http://schemas.microsoft.com/office/powerpoint/2010/main" val="30095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8DF6D4-4ED9-4C75-88B6-CE383F727989}" type="datetimeFigureOut">
              <a:rPr lang="en-US" smtClean="0">
                <a:solidFill>
                  <a:prstClr val="black">
                    <a:tint val="75000"/>
                  </a:prstClr>
                </a:solidFill>
              </a:rPr>
              <a:pPr/>
              <a:t>8/7/2018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928E721-4E09-4794-BDC3-9894C281C7C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7157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8DF6D4-4ED9-4C75-88B6-CE383F727989}" type="datetimeFigureOut">
              <a:rPr lang="en-US" smtClean="0">
                <a:solidFill>
                  <a:prstClr val="black">
                    <a:tint val="75000"/>
                  </a:prstClr>
                </a:solidFill>
              </a:rPr>
              <a:pPr/>
              <a:t>8/7/2018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928E721-4E09-4794-BDC3-9894C281C7C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28523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709" y="486834"/>
            <a:ext cx="14022170"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17709" y="2434167"/>
            <a:ext cx="14022170"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17709" y="8475134"/>
            <a:ext cx="3657957"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BE53C506-201B-4BA7-831C-99F35E098BC8}" type="datetimeFigureOut">
              <a:rPr lang="nl-NL" smtClean="0"/>
              <a:t>7-8-2018</a:t>
            </a:fld>
            <a:endParaRPr lang="nl-NL" dirty="0"/>
          </a:p>
        </p:txBody>
      </p:sp>
      <p:sp>
        <p:nvSpPr>
          <p:cNvPr id="5" name="Footer Placeholder 4"/>
          <p:cNvSpPr>
            <a:spLocks noGrp="1"/>
          </p:cNvSpPr>
          <p:nvPr>
            <p:ph type="ftr" sz="quarter" idx="3"/>
          </p:nvPr>
        </p:nvSpPr>
        <p:spPr>
          <a:xfrm>
            <a:off x="5385326" y="8475134"/>
            <a:ext cx="5486936"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nl-NL" dirty="0"/>
          </a:p>
        </p:txBody>
      </p:sp>
      <p:sp>
        <p:nvSpPr>
          <p:cNvPr id="6" name="Slide Number Placeholder 5"/>
          <p:cNvSpPr>
            <a:spLocks noGrp="1"/>
          </p:cNvSpPr>
          <p:nvPr>
            <p:ph type="sldNum" sz="quarter" idx="4"/>
          </p:nvPr>
        </p:nvSpPr>
        <p:spPr>
          <a:xfrm>
            <a:off x="11481922" y="8475134"/>
            <a:ext cx="3657957"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60CD3593-5731-41EF-B15F-B27141419D0D}" type="slidenum">
              <a:rPr lang="nl-NL" smtClean="0"/>
              <a:t>‹#›</a:t>
            </a:fld>
            <a:endParaRPr lang="nl-NL" dirty="0"/>
          </a:p>
        </p:txBody>
      </p:sp>
    </p:spTree>
    <p:extLst>
      <p:ext uri="{BB962C8B-B14F-4D97-AF65-F5344CB8AC3E}">
        <p14:creationId xmlns:p14="http://schemas.microsoft.com/office/powerpoint/2010/main" val="3514020300"/>
      </p:ext>
    </p:extLst>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709" y="486834"/>
            <a:ext cx="14022170" cy="1767417"/>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117709" y="2434167"/>
            <a:ext cx="14022170"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117709" y="8475134"/>
            <a:ext cx="3657957" cy="486833"/>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EB8DF6D4-4ED9-4C75-88B6-CE383F727989}" type="datetimeFigureOut">
              <a:rPr lang="en-US" smtClean="0">
                <a:solidFill>
                  <a:prstClr val="black">
                    <a:tint val="75000"/>
                  </a:prstClr>
                </a:solidFill>
              </a:rPr>
              <a:pPr defTabSz="1219170"/>
              <a:t>8/7/2018</a:t>
            </a:fld>
            <a:endParaRPr lang="en-US" dirty="0">
              <a:solidFill>
                <a:prstClr val="black">
                  <a:tint val="75000"/>
                </a:prstClr>
              </a:solidFill>
            </a:endParaRPr>
          </a:p>
        </p:txBody>
      </p:sp>
      <p:sp>
        <p:nvSpPr>
          <p:cNvPr id="5" name="Footer Placeholder 4"/>
          <p:cNvSpPr>
            <a:spLocks noGrp="1"/>
          </p:cNvSpPr>
          <p:nvPr>
            <p:ph type="ftr" sz="quarter" idx="3"/>
          </p:nvPr>
        </p:nvSpPr>
        <p:spPr>
          <a:xfrm>
            <a:off x="5385326" y="8475134"/>
            <a:ext cx="5486936"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en-US" dirty="0">
              <a:solidFill>
                <a:prstClr val="black">
                  <a:tint val="75000"/>
                </a:prstClr>
              </a:solidFill>
            </a:endParaRPr>
          </a:p>
        </p:txBody>
      </p:sp>
      <p:sp>
        <p:nvSpPr>
          <p:cNvPr id="6" name="Slide Number Placeholder 5"/>
          <p:cNvSpPr>
            <a:spLocks noGrp="1"/>
          </p:cNvSpPr>
          <p:nvPr>
            <p:ph type="sldNum" sz="quarter" idx="4"/>
          </p:nvPr>
        </p:nvSpPr>
        <p:spPr>
          <a:xfrm>
            <a:off x="11481922" y="8475134"/>
            <a:ext cx="3657957"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C928E721-4E09-4794-BDC3-9894C281C7C5}" type="slidenum">
              <a:rPr lang="en-US" smtClean="0">
                <a:solidFill>
                  <a:prstClr val="black">
                    <a:tint val="75000"/>
                  </a:prstClr>
                </a:solidFill>
              </a:rPr>
              <a:pPr defTabSz="1219170"/>
              <a:t>‹#›</a:t>
            </a:fld>
            <a:endParaRPr lang="en-US" dirty="0">
              <a:solidFill>
                <a:prstClr val="black">
                  <a:tint val="75000"/>
                </a:prstClr>
              </a:solidFill>
            </a:endParaRPr>
          </a:p>
        </p:txBody>
      </p:sp>
    </p:spTree>
    <p:extLst>
      <p:ext uri="{BB962C8B-B14F-4D97-AF65-F5344CB8AC3E}">
        <p14:creationId xmlns:p14="http://schemas.microsoft.com/office/powerpoint/2010/main" val="1274602247"/>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709" y="486834"/>
            <a:ext cx="14022170" cy="1767417"/>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117709" y="2434167"/>
            <a:ext cx="14022170"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117709" y="8475134"/>
            <a:ext cx="3657957" cy="486833"/>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EB8DF6D4-4ED9-4C75-88B6-CE383F727989}" type="datetimeFigureOut">
              <a:rPr lang="en-US" smtClean="0">
                <a:solidFill>
                  <a:prstClr val="black">
                    <a:tint val="75000"/>
                  </a:prstClr>
                </a:solidFill>
              </a:rPr>
              <a:pPr defTabSz="1219170"/>
              <a:t>8/7/2018</a:t>
            </a:fld>
            <a:endParaRPr lang="en-US" dirty="0">
              <a:solidFill>
                <a:prstClr val="black">
                  <a:tint val="75000"/>
                </a:prstClr>
              </a:solidFill>
            </a:endParaRPr>
          </a:p>
        </p:txBody>
      </p:sp>
      <p:sp>
        <p:nvSpPr>
          <p:cNvPr id="5" name="Footer Placeholder 4"/>
          <p:cNvSpPr>
            <a:spLocks noGrp="1"/>
          </p:cNvSpPr>
          <p:nvPr>
            <p:ph type="ftr" sz="quarter" idx="3"/>
          </p:nvPr>
        </p:nvSpPr>
        <p:spPr>
          <a:xfrm>
            <a:off x="5385326" y="8475134"/>
            <a:ext cx="5486936"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en-US" dirty="0">
              <a:solidFill>
                <a:prstClr val="black">
                  <a:tint val="75000"/>
                </a:prstClr>
              </a:solidFill>
            </a:endParaRPr>
          </a:p>
        </p:txBody>
      </p:sp>
      <p:sp>
        <p:nvSpPr>
          <p:cNvPr id="6" name="Slide Number Placeholder 5"/>
          <p:cNvSpPr>
            <a:spLocks noGrp="1"/>
          </p:cNvSpPr>
          <p:nvPr>
            <p:ph type="sldNum" sz="quarter" idx="4"/>
          </p:nvPr>
        </p:nvSpPr>
        <p:spPr>
          <a:xfrm>
            <a:off x="11481922" y="8475134"/>
            <a:ext cx="3657957"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C928E721-4E09-4794-BDC3-9894C281C7C5}" type="slidenum">
              <a:rPr lang="en-US" smtClean="0">
                <a:solidFill>
                  <a:prstClr val="black">
                    <a:tint val="75000"/>
                  </a:prstClr>
                </a:solidFill>
              </a:rPr>
              <a:pPr defTabSz="1219170"/>
              <a:t>‹#›</a:t>
            </a:fld>
            <a:endParaRPr lang="en-US" dirty="0">
              <a:solidFill>
                <a:prstClr val="black">
                  <a:tint val="75000"/>
                </a:prstClr>
              </a:solidFill>
            </a:endParaRPr>
          </a:p>
        </p:txBody>
      </p:sp>
    </p:spTree>
    <p:extLst>
      <p:ext uri="{BB962C8B-B14F-4D97-AF65-F5344CB8AC3E}">
        <p14:creationId xmlns:p14="http://schemas.microsoft.com/office/powerpoint/2010/main" val="1504144668"/>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0" y="3444739"/>
            <a:ext cx="16257588" cy="1938992"/>
          </a:xfrm>
          <a:prstGeom prst="rect">
            <a:avLst/>
          </a:prstGeom>
          <a:noFill/>
        </p:spPr>
        <p:txBody>
          <a:bodyPr wrap="square" rtlCol="0">
            <a:spAutoFit/>
          </a:bodyPr>
          <a:lstStyle/>
          <a:p>
            <a:pPr algn="ctr"/>
            <a:r>
              <a:rPr lang="en-US" sz="6000" dirty="0" smtClean="0">
                <a:solidFill>
                  <a:schemeClr val="bg1"/>
                </a:solidFill>
                <a:latin typeface="Arial Narrow" panose="020B0606020202030204" pitchFamily="34" charset="0"/>
              </a:rPr>
              <a:t>MONITORING AND MAPPING AGRICULTURE:   BETTER, FASTER, CHEAPER</a:t>
            </a:r>
            <a:endParaRPr lang="en-US" sz="6000" dirty="0" smtClean="0">
              <a:solidFill>
                <a:srgbClr val="00ABCD"/>
              </a:solidFill>
              <a:latin typeface="Arial Narrow" panose="020B0606020202030204" pitchFamily="34" charset="0"/>
            </a:endParaRPr>
          </a:p>
        </p:txBody>
      </p:sp>
      <p:sp>
        <p:nvSpPr>
          <p:cNvPr id="37" name="Rectangle 36"/>
          <p:cNvSpPr/>
          <p:nvPr/>
        </p:nvSpPr>
        <p:spPr>
          <a:xfrm>
            <a:off x="6862358" y="5345106"/>
            <a:ext cx="7708436" cy="1692771"/>
          </a:xfrm>
          <a:prstGeom prst="rect">
            <a:avLst/>
          </a:prstGeom>
        </p:spPr>
        <p:txBody>
          <a:bodyPr wrap="square">
            <a:spAutoFit/>
          </a:bodyPr>
          <a:lstStyle/>
          <a:p>
            <a:pPr lvl="0"/>
            <a:r>
              <a:rPr lang="en-US" sz="2600" dirty="0" smtClean="0">
                <a:solidFill>
                  <a:prstClr val="white"/>
                </a:solidFill>
                <a:latin typeface="Arial Narrow" panose="020B0606020202030204" pitchFamily="34" charset="0"/>
              </a:rPr>
              <a:t>Andy Nelson </a:t>
            </a:r>
            <a:r>
              <a:rPr lang="en-US" sz="2600" dirty="0">
                <a:solidFill>
                  <a:prstClr val="white"/>
                </a:solidFill>
                <a:latin typeface="Arial Narrow" panose="020B0606020202030204" pitchFamily="34" charset="0"/>
              </a:rPr>
              <a:t>- Professor, Spatial Agriculture and Food </a:t>
            </a:r>
            <a:r>
              <a:rPr lang="en-US" sz="2600" dirty="0" smtClean="0">
                <a:solidFill>
                  <a:prstClr val="white"/>
                </a:solidFill>
                <a:latin typeface="Arial Narrow" panose="020B0606020202030204" pitchFamily="34" charset="0"/>
              </a:rPr>
              <a:t>Security</a:t>
            </a:r>
          </a:p>
          <a:p>
            <a:pPr lvl="0"/>
            <a:r>
              <a:rPr lang="en-US" sz="2600" dirty="0" smtClean="0">
                <a:solidFill>
                  <a:prstClr val="white"/>
                </a:solidFill>
                <a:latin typeface="Arial Narrow" panose="020B0606020202030204" pitchFamily="34" charset="0"/>
              </a:rPr>
              <a:t>Department of Natural Resources</a:t>
            </a:r>
          </a:p>
          <a:p>
            <a:pPr lvl="0"/>
            <a:r>
              <a:rPr lang="en-US" sz="2600" dirty="0">
                <a:solidFill>
                  <a:prstClr val="white"/>
                </a:solidFill>
                <a:latin typeface="Arial Narrow" panose="020B0606020202030204" pitchFamily="34" charset="0"/>
              </a:rPr>
              <a:t>Faculty of </a:t>
            </a:r>
            <a:r>
              <a:rPr lang="en-US" sz="2600" dirty="0" smtClean="0">
                <a:solidFill>
                  <a:prstClr val="white"/>
                </a:solidFill>
                <a:latin typeface="Arial Narrow" panose="020B0606020202030204" pitchFamily="34" charset="0"/>
              </a:rPr>
              <a:t>Geo-Information Science </a:t>
            </a:r>
            <a:r>
              <a:rPr lang="en-US" sz="2600" dirty="0">
                <a:solidFill>
                  <a:prstClr val="white"/>
                </a:solidFill>
                <a:latin typeface="Arial Narrow" panose="020B0606020202030204" pitchFamily="34" charset="0"/>
              </a:rPr>
              <a:t>and Earth </a:t>
            </a:r>
            <a:r>
              <a:rPr lang="en-US" sz="2600" dirty="0" smtClean="0">
                <a:solidFill>
                  <a:prstClr val="white"/>
                </a:solidFill>
                <a:latin typeface="Arial Narrow" panose="020B0606020202030204" pitchFamily="34" charset="0"/>
              </a:rPr>
              <a:t>Observation</a:t>
            </a:r>
          </a:p>
          <a:p>
            <a:pPr lvl="0"/>
            <a:r>
              <a:rPr lang="en-US" sz="2600" dirty="0" smtClean="0">
                <a:solidFill>
                  <a:prstClr val="white"/>
                </a:solidFill>
                <a:latin typeface="Arial Narrow" panose="020B0606020202030204" pitchFamily="34" charset="0"/>
              </a:rPr>
              <a:t>7</a:t>
            </a:r>
            <a:r>
              <a:rPr lang="en-US" sz="2600" baseline="30000" dirty="0" smtClean="0">
                <a:solidFill>
                  <a:prstClr val="white"/>
                </a:solidFill>
                <a:latin typeface="Arial Narrow" panose="020B0606020202030204" pitchFamily="34" charset="0"/>
              </a:rPr>
              <a:t>th</a:t>
            </a:r>
            <a:r>
              <a:rPr lang="en-US" sz="2600" dirty="0" smtClean="0">
                <a:solidFill>
                  <a:prstClr val="white"/>
                </a:solidFill>
                <a:latin typeface="Arial Narrow" panose="020B0606020202030204" pitchFamily="34" charset="0"/>
              </a:rPr>
              <a:t> Sep 2016</a:t>
            </a:r>
            <a:endParaRPr lang="en-US" sz="2600" dirty="0">
              <a:solidFill>
                <a:prstClr val="white"/>
              </a:solidFill>
              <a:latin typeface="Arial Narrow" panose="020B0606020202030204" pitchFamily="34" charset="0"/>
            </a:endParaRP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79471" y="8515480"/>
            <a:ext cx="2969901" cy="572263"/>
          </a:xfrm>
          <a:prstGeom prst="rect">
            <a:avLst/>
          </a:prstGeom>
        </p:spPr>
      </p:pic>
      <p:pic>
        <p:nvPicPr>
          <p:cNvPr id="48" name="Picture 47"/>
          <p:cNvPicPr preferRelativeResize="0">
            <a:picLocks noChangeAspect="1"/>
          </p:cNvPicPr>
          <p:nvPr/>
        </p:nvPicPr>
        <p:blipFill rotWithShape="1">
          <a:blip r:embed="rId4" cstate="print">
            <a:extLst>
              <a:ext uri="{28A0092B-C50C-407E-A947-70E740481C1C}">
                <a14:useLocalDpi xmlns:a14="http://schemas.microsoft.com/office/drawing/2010/main" val="0"/>
              </a:ext>
            </a:extLst>
          </a:blip>
          <a:srcRect b="18550"/>
          <a:stretch/>
        </p:blipFill>
        <p:spPr>
          <a:xfrm>
            <a:off x="88923" y="8026103"/>
            <a:ext cx="910467" cy="847388"/>
          </a:xfrm>
          <a:prstGeom prst="rect">
            <a:avLst/>
          </a:prstGeom>
          <a:noFill/>
          <a:ln>
            <a:noFill/>
          </a:ln>
        </p:spPr>
      </p:pic>
      <p:pic>
        <p:nvPicPr>
          <p:cNvPr id="6" name="Picture 5"/>
          <p:cNvPicPr>
            <a:picLocks noChangeAspect="1"/>
          </p:cNvPicPr>
          <p:nvPr/>
        </p:nvPicPr>
        <p:blipFill>
          <a:blip r:embed="rId5"/>
          <a:stretch>
            <a:fillRect/>
          </a:stretch>
        </p:blipFill>
        <p:spPr>
          <a:xfrm>
            <a:off x="202792" y="8801611"/>
            <a:ext cx="1024834" cy="426485"/>
          </a:xfrm>
          <a:prstGeom prst="rect">
            <a:avLst/>
          </a:prstGeom>
        </p:spPr>
      </p:pic>
    </p:spTree>
    <p:extLst>
      <p:ext uri="{BB962C8B-B14F-4D97-AF65-F5344CB8AC3E}">
        <p14:creationId xmlns:p14="http://schemas.microsoft.com/office/powerpoint/2010/main" val="195076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16257588" cy="845286"/>
          </a:xfrm>
          <a:prstGeom prst="rect">
            <a:avLst/>
          </a:prstGeom>
        </p:spPr>
        <p:txBody>
          <a:bodyPr vert="horz" lIns="91440" tIns="45720" rIns="91440" bIns="45720" rtlCol="0" anchor="ctr">
            <a:normAutofit fontScale="97500" lnSpcReduction="10000"/>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pPr algn="ctr"/>
            <a:r>
              <a:rPr lang="en-US" dirty="0" smtClean="0">
                <a:solidFill>
                  <a:srgbClr val="EF8221"/>
                </a:solidFill>
                <a:latin typeface="Gill Sans MT" panose="020B0502020104020203" pitchFamily="34" charset="0"/>
                <a:cs typeface="Arial Narrow"/>
              </a:rPr>
              <a:t>Should we focus on what really matters?</a:t>
            </a:r>
            <a:endParaRPr lang="en-US" dirty="0">
              <a:solidFill>
                <a:srgbClr val="EF8221"/>
              </a:solidFill>
              <a:latin typeface="Gill Sans MT" panose="020B0502020104020203" pitchFamily="34" charset="0"/>
              <a:cs typeface="Arial Narrow"/>
            </a:endParaRPr>
          </a:p>
        </p:txBody>
      </p:sp>
      <p:sp>
        <p:nvSpPr>
          <p:cNvPr id="6" name="TextBox 5"/>
          <p:cNvSpPr txBox="1"/>
          <p:nvPr/>
        </p:nvSpPr>
        <p:spPr>
          <a:xfrm>
            <a:off x="644259" y="1608665"/>
            <a:ext cx="14810599" cy="6863417"/>
          </a:xfrm>
          <a:prstGeom prst="rect">
            <a:avLst/>
          </a:prstGeom>
          <a:noFill/>
        </p:spPr>
        <p:txBody>
          <a:bodyPr wrap="square" rtlCol="0">
            <a:spAutoFit/>
          </a:bodyPr>
          <a:lstStyle/>
          <a:p>
            <a:pPr marL="742950" indent="-742950" defTabSz="914400">
              <a:buFont typeface="+mj-lt"/>
              <a:buAutoNum type="arabicPeriod"/>
              <a:defRPr/>
            </a:pPr>
            <a:r>
              <a:rPr lang="en-US" sz="4000" dirty="0" smtClean="0">
                <a:solidFill>
                  <a:schemeClr val="bg1"/>
                </a:solidFill>
                <a:latin typeface="Gill Sans MT" panose="020B0502020104020203" pitchFamily="34" charset="0"/>
              </a:rPr>
              <a:t>Better sampling frames – how to measure the right thing, in the right places the right amount of times?</a:t>
            </a:r>
          </a:p>
          <a:p>
            <a:pPr marL="742950" indent="-742950" defTabSz="914400">
              <a:buFont typeface="+mj-lt"/>
              <a:buAutoNum type="arabicPeriod"/>
              <a:defRPr/>
            </a:pPr>
            <a:r>
              <a:rPr lang="en-US" sz="4000" dirty="0" smtClean="0">
                <a:solidFill>
                  <a:schemeClr val="bg1"/>
                </a:solidFill>
                <a:latin typeface="Gill Sans MT" panose="020B0502020104020203" pitchFamily="34" charset="0"/>
              </a:rPr>
              <a:t>Digital non-destructive yield estimates – can we rapidly estimate yield with a smartphone?</a:t>
            </a:r>
          </a:p>
          <a:p>
            <a:pPr marL="742950" indent="-742950" defTabSz="914400">
              <a:buFont typeface="+mj-lt"/>
              <a:buAutoNum type="arabicPeriod"/>
              <a:defRPr/>
            </a:pPr>
            <a:r>
              <a:rPr lang="en-US" sz="4000" dirty="0" smtClean="0">
                <a:solidFill>
                  <a:schemeClr val="bg1"/>
                </a:solidFill>
                <a:latin typeface="Gill Sans MT" panose="020B0502020104020203" pitchFamily="34" charset="0"/>
              </a:rPr>
              <a:t>Field area estimates – cloud, crowd or both?</a:t>
            </a:r>
          </a:p>
          <a:p>
            <a:pPr marL="742950" indent="-742950" defTabSz="914400">
              <a:buFont typeface="+mj-lt"/>
              <a:buAutoNum type="arabicPeriod"/>
              <a:defRPr/>
            </a:pPr>
            <a:r>
              <a:rPr lang="en-US" sz="4000" dirty="0" smtClean="0">
                <a:solidFill>
                  <a:schemeClr val="bg1"/>
                </a:solidFill>
                <a:latin typeface="Gill Sans MT" panose="020B0502020104020203" pitchFamily="34" charset="0"/>
              </a:rPr>
              <a:t>Drones - Scaling up by scaling down</a:t>
            </a:r>
          </a:p>
          <a:p>
            <a:pPr marL="742950" indent="-742950" defTabSz="914400">
              <a:buFont typeface="+mj-lt"/>
              <a:buAutoNum type="arabicPeriod"/>
              <a:defRPr/>
            </a:pPr>
            <a:r>
              <a:rPr lang="en-US" sz="4000" dirty="0" smtClean="0">
                <a:solidFill>
                  <a:schemeClr val="bg1"/>
                </a:solidFill>
                <a:latin typeface="Gill Sans MT" panose="020B0502020104020203" pitchFamily="34" charset="0"/>
              </a:rPr>
              <a:t>What is essential?</a:t>
            </a:r>
          </a:p>
          <a:p>
            <a:pPr marL="742950" indent="-742950" defTabSz="914400">
              <a:buFont typeface="+mj-lt"/>
              <a:buAutoNum type="arabicPeriod"/>
              <a:defRPr/>
            </a:pPr>
            <a:endParaRPr lang="en-US" sz="4000" dirty="0">
              <a:solidFill>
                <a:schemeClr val="bg1"/>
              </a:solidFill>
              <a:latin typeface="Gill Sans MT" panose="020B0502020104020203" pitchFamily="34" charset="0"/>
            </a:endParaRPr>
          </a:p>
          <a:p>
            <a:pPr defTabSz="914400">
              <a:defRPr/>
            </a:pPr>
            <a:r>
              <a:rPr lang="en-US" sz="4000" dirty="0" smtClean="0">
                <a:solidFill>
                  <a:schemeClr val="bg1"/>
                </a:solidFill>
                <a:latin typeface="Gill Sans MT" panose="020B0502020104020203" pitchFamily="34" charset="0"/>
              </a:rPr>
              <a:t>These are just some ideas on how to collect very basic but fundamental information related to crop production.</a:t>
            </a:r>
          </a:p>
          <a:p>
            <a:pPr marL="742950" indent="-742950" defTabSz="914400">
              <a:buFont typeface="+mj-lt"/>
              <a:buAutoNum type="arabicPeriod"/>
              <a:defRPr/>
            </a:pPr>
            <a:endParaRPr lang="en-US" sz="40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18190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6257588" cy="845286"/>
          </a:xfrm>
          <a:prstGeom prst="rect">
            <a:avLst/>
          </a:prstGeom>
        </p:spPr>
        <p:txBody>
          <a:bodyPr vert="horz" lIns="91440" tIns="45720" rIns="91440" bIns="45720" rtlCol="0" anchor="ctr">
            <a:normAutofit fontScale="97500" lnSpcReduction="10000"/>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pPr algn="ctr"/>
            <a:r>
              <a:rPr lang="en-US" dirty="0" smtClean="0">
                <a:solidFill>
                  <a:srgbClr val="EF8221"/>
                </a:solidFill>
                <a:latin typeface="Gill Sans MT" panose="020B0502020104020203" pitchFamily="34" charset="0"/>
                <a:cs typeface="Arial Narrow"/>
              </a:rPr>
              <a:t>1 Sampling frames</a:t>
            </a:r>
            <a:endParaRPr lang="en-US" dirty="0">
              <a:solidFill>
                <a:srgbClr val="EF8221"/>
              </a:solidFill>
              <a:latin typeface="Gill Sans MT" panose="020B0502020104020203" pitchFamily="34" charset="0"/>
              <a:cs typeface="Arial Narrow"/>
            </a:endParaRPr>
          </a:p>
        </p:txBody>
      </p:sp>
      <p:sp>
        <p:nvSpPr>
          <p:cNvPr id="6" name="TextBox 5"/>
          <p:cNvSpPr txBox="1"/>
          <p:nvPr/>
        </p:nvSpPr>
        <p:spPr>
          <a:xfrm>
            <a:off x="644259" y="1608665"/>
            <a:ext cx="14990482" cy="5632311"/>
          </a:xfrm>
          <a:prstGeom prst="rect">
            <a:avLst/>
          </a:prstGeom>
          <a:noFill/>
        </p:spPr>
        <p:txBody>
          <a:bodyPr wrap="square" rtlCol="0">
            <a:spAutoFit/>
          </a:bodyPr>
          <a:lstStyle/>
          <a:p>
            <a:pPr defTabSz="914400">
              <a:defRPr/>
            </a:pPr>
            <a:r>
              <a:rPr lang="en-US" sz="4000" dirty="0" smtClean="0">
                <a:solidFill>
                  <a:schemeClr val="bg1"/>
                </a:solidFill>
                <a:latin typeface="Gill Sans MT" panose="020B0502020104020203" pitchFamily="34" charset="0"/>
              </a:rPr>
              <a:t>Whether for research, survey, census or other purposes, we need to measure the right thing in the right places.  Measuring is expensive so how do we optimize it?</a:t>
            </a:r>
          </a:p>
          <a:p>
            <a:pPr defTabSz="914400">
              <a:defRPr/>
            </a:pPr>
            <a:endParaRPr lang="en-US" sz="4000" dirty="0" smtClean="0">
              <a:solidFill>
                <a:schemeClr val="bg1"/>
              </a:solidFill>
              <a:latin typeface="Gill Sans MT" panose="020B0502020104020203" pitchFamily="34" charset="0"/>
            </a:endParaRPr>
          </a:p>
          <a:p>
            <a:pPr defTabSz="914400">
              <a:defRPr/>
            </a:pPr>
            <a:r>
              <a:rPr lang="en-US" sz="4000" dirty="0" smtClean="0">
                <a:solidFill>
                  <a:schemeClr val="bg1"/>
                </a:solidFill>
                <a:latin typeface="Gill Sans MT" panose="020B0502020104020203" pitchFamily="34" charset="0"/>
              </a:rPr>
              <a:t>Unparalleled access to EO data gives us the opportunity to stratify the landscape at multiple scales and design sampling schemes that sufficiently represent the observed variability. These schemes can adapt as the stratification is updated on a suitable timeframe. Current frameworks are often best guesses that are used for decades.</a:t>
            </a:r>
            <a:endParaRPr lang="en-US" sz="40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19959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10388039" y="3724113"/>
            <a:ext cx="5650120" cy="4800000"/>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4"/>
          <a:stretch>
            <a:fillRect/>
          </a:stretch>
        </p:blipFill>
        <p:spPr>
          <a:xfrm>
            <a:off x="5539704" y="1324113"/>
            <a:ext cx="5665860" cy="4800000"/>
          </a:xfrm>
          <a:prstGeom prst="rect">
            <a:avLst/>
          </a:prstGeom>
          <a:ln>
            <a:noFill/>
          </a:ln>
          <a:effectLst>
            <a:outerShdw blurRad="292100" dist="139700" dir="2700000" algn="tl" rotWithShape="0">
              <a:srgbClr val="333333">
                <a:alpha val="65000"/>
              </a:srgbClr>
            </a:outerShdw>
          </a:effectLst>
        </p:spPr>
      </p:pic>
      <p:sp>
        <p:nvSpPr>
          <p:cNvPr id="33" name="Rectangle 32"/>
          <p:cNvSpPr/>
          <p:nvPr/>
        </p:nvSpPr>
        <p:spPr>
          <a:xfrm>
            <a:off x="794" y="1"/>
            <a:ext cx="16256000" cy="614912"/>
          </a:xfrm>
          <a:prstGeom prst="rect">
            <a:avLst/>
          </a:prstGeom>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defTabSz="1219170">
              <a:lnSpc>
                <a:spcPct val="115000"/>
              </a:lnSpc>
            </a:pPr>
            <a:r>
              <a:rPr lang="en-US" sz="3200" dirty="0">
                <a:solidFill>
                  <a:srgbClr val="FFC000"/>
                </a:solidFill>
                <a:latin typeface="Gill Sans MT" panose="020B0502020104020203" pitchFamily="34" charset="0"/>
                <a:ea typeface="Calibri" panose="020F0502020204030204" pitchFamily="34" charset="0"/>
                <a:cs typeface="Arial" panose="020B0604020202020204" pitchFamily="34" charset="0"/>
              </a:rPr>
              <a:t>Area stratification for (nested or double) Area Frame agricultural </a:t>
            </a:r>
            <a:r>
              <a:rPr lang="en-US" sz="3200" dirty="0" smtClean="0">
                <a:solidFill>
                  <a:srgbClr val="FFC000"/>
                </a:solidFill>
                <a:latin typeface="Gill Sans MT" panose="020B0502020104020203" pitchFamily="34" charset="0"/>
                <a:ea typeface="Calibri" panose="020F0502020204030204" pitchFamily="34" charset="0"/>
                <a:cs typeface="Arial" panose="020B0604020202020204" pitchFamily="34" charset="0"/>
              </a:rPr>
              <a:t>surveys (Kees de Bie, ITC) </a:t>
            </a:r>
            <a:endParaRPr lang="en-US" sz="3200" i="1" dirty="0">
              <a:solidFill>
                <a:srgbClr val="FFC000"/>
              </a:solidFill>
              <a:latin typeface="Gill Sans MT" panose="020B0502020104020203" pitchFamily="34" charset="0"/>
              <a:ea typeface="Calibri" panose="020F0502020204030204" pitchFamily="34" charset="0"/>
              <a:cs typeface="Arial" panose="020B0604020202020204" pitchFamily="34" charset="0"/>
            </a:endParaRPr>
          </a:p>
        </p:txBody>
      </p:sp>
      <p:sp>
        <p:nvSpPr>
          <p:cNvPr id="36" name="Text Box 6"/>
          <p:cNvSpPr txBox="1">
            <a:spLocks noChangeArrowheads="1"/>
          </p:cNvSpPr>
          <p:nvPr/>
        </p:nvSpPr>
        <p:spPr bwMode="auto">
          <a:xfrm>
            <a:off x="119785" y="895589"/>
            <a:ext cx="5356491" cy="6186309"/>
          </a:xfrm>
          <a:prstGeom prst="rect">
            <a:avLst/>
          </a:prstGeom>
          <a:noFill/>
          <a:ln w="9525">
            <a:noFill/>
            <a:miter lim="800000"/>
            <a:headEnd/>
            <a:tailEnd/>
          </a:ln>
          <a:effectLst>
            <a:glow rad="101600">
              <a:schemeClr val="accent4">
                <a:satMod val="175000"/>
                <a:alpha val="40000"/>
              </a:schemeClr>
            </a:glow>
          </a:effectLst>
        </p:spPr>
        <p:txBody>
          <a:bodyPr wrap="square">
            <a:spAutoFit/>
          </a:bodyPr>
          <a:lstStyle/>
          <a:p>
            <a:pPr defTabSz="1219170">
              <a:spcBef>
                <a:spcPct val="50000"/>
              </a:spcBef>
            </a:pPr>
            <a:endParaRPr lang="en-US" sz="2200" dirty="0">
              <a:solidFill>
                <a:schemeClr val="bg1"/>
              </a:solidFill>
              <a:latin typeface="Gill Sans MT" panose="020B0502020104020203" pitchFamily="34" charset="0"/>
            </a:endParaRPr>
          </a:p>
          <a:p>
            <a:pPr defTabSz="1219170">
              <a:spcBef>
                <a:spcPct val="50000"/>
              </a:spcBef>
            </a:pPr>
            <a:r>
              <a:rPr lang="en-US" sz="2200" dirty="0">
                <a:solidFill>
                  <a:schemeClr val="bg1"/>
                </a:solidFill>
                <a:latin typeface="Gill Sans MT" panose="020B0502020104020203" pitchFamily="34" charset="0"/>
              </a:rPr>
              <a:t>The case of Rwanda shows for the presently used strata [</a:t>
            </a:r>
            <a:r>
              <a:rPr lang="en-US" sz="2200" i="1" dirty="0">
                <a:solidFill>
                  <a:schemeClr val="bg1"/>
                </a:solidFill>
                <a:latin typeface="Gill Sans MT" panose="020B0502020104020203" pitchFamily="34" charset="0"/>
              </a:rPr>
              <a:t>L</a:t>
            </a:r>
            <a:r>
              <a:rPr lang="en-US" sz="2200" dirty="0">
                <a:solidFill>
                  <a:schemeClr val="bg1"/>
                </a:solidFill>
                <a:latin typeface="Gill Sans MT" panose="020B0502020104020203" pitchFamily="34" charset="0"/>
              </a:rPr>
              <a:t>] versus the NDVI-strata [</a:t>
            </a:r>
            <a:r>
              <a:rPr lang="en-US" sz="2200" i="1" dirty="0">
                <a:solidFill>
                  <a:schemeClr val="bg1"/>
                </a:solidFill>
                <a:latin typeface="Gill Sans MT" panose="020B0502020104020203" pitchFamily="34" charset="0"/>
              </a:rPr>
              <a:t>R</a:t>
            </a:r>
            <a:r>
              <a:rPr lang="en-US" sz="2200" dirty="0">
                <a:solidFill>
                  <a:schemeClr val="bg1"/>
                </a:solidFill>
                <a:latin typeface="Gill Sans MT" panose="020B0502020104020203" pitchFamily="34" charset="0"/>
              </a:rPr>
              <a:t>] :</a:t>
            </a:r>
          </a:p>
          <a:p>
            <a:pPr marL="380990" indent="-380990" defTabSz="1219170">
              <a:spcBef>
                <a:spcPct val="50000"/>
              </a:spcBef>
              <a:buFont typeface="Arial" panose="020B0604020202020204" pitchFamily="34" charset="0"/>
              <a:buChar char="•"/>
            </a:pPr>
            <a:r>
              <a:rPr lang="en-US" sz="2200" dirty="0">
                <a:solidFill>
                  <a:schemeClr val="bg1"/>
                </a:solidFill>
                <a:latin typeface="Gill Sans MT" panose="020B0502020104020203" pitchFamily="34" charset="0"/>
              </a:rPr>
              <a:t>that patterns generally coincide</a:t>
            </a:r>
          </a:p>
          <a:p>
            <a:pPr marL="380990" indent="-380990" defTabSz="1219170">
              <a:spcBef>
                <a:spcPct val="50000"/>
              </a:spcBef>
              <a:buFont typeface="Arial" panose="020B0604020202020204" pitchFamily="34" charset="0"/>
              <a:buChar char="•"/>
            </a:pPr>
            <a:r>
              <a:rPr lang="en-US" sz="2200" dirty="0">
                <a:solidFill>
                  <a:schemeClr val="bg1"/>
                </a:solidFill>
                <a:latin typeface="Gill Sans MT" panose="020B0502020104020203" pitchFamily="34" charset="0"/>
              </a:rPr>
              <a:t>that boundaries of </a:t>
            </a:r>
            <a:r>
              <a:rPr lang="en-US" sz="2200" i="1" dirty="0">
                <a:solidFill>
                  <a:schemeClr val="bg1"/>
                </a:solidFill>
                <a:latin typeface="Gill Sans MT" panose="020B0502020104020203" pitchFamily="34" charset="0"/>
              </a:rPr>
              <a:t>R </a:t>
            </a:r>
            <a:r>
              <a:rPr lang="en-US" sz="2200" dirty="0">
                <a:solidFill>
                  <a:schemeClr val="bg1"/>
                </a:solidFill>
                <a:latin typeface="Gill Sans MT" panose="020B0502020104020203" pitchFamily="34" charset="0"/>
              </a:rPr>
              <a:t>appear to have a much higher spatial detail then </a:t>
            </a:r>
            <a:r>
              <a:rPr lang="en-US" sz="2200" i="1" dirty="0">
                <a:solidFill>
                  <a:schemeClr val="bg1"/>
                </a:solidFill>
                <a:latin typeface="Gill Sans MT" panose="020B0502020104020203" pitchFamily="34" charset="0"/>
              </a:rPr>
              <a:t>L </a:t>
            </a:r>
            <a:br>
              <a:rPr lang="en-US" sz="2200" i="1" dirty="0">
                <a:solidFill>
                  <a:schemeClr val="bg1"/>
                </a:solidFill>
                <a:latin typeface="Gill Sans MT" panose="020B0502020104020203" pitchFamily="34" charset="0"/>
              </a:rPr>
            </a:br>
            <a:r>
              <a:rPr lang="en-US" sz="2200" i="1" dirty="0">
                <a:solidFill>
                  <a:schemeClr val="bg1"/>
                </a:solidFill>
                <a:latin typeface="Gill Sans MT" panose="020B0502020104020203" pitchFamily="34" charset="0"/>
              </a:rPr>
              <a:t>(though R is coarser then L!)</a:t>
            </a:r>
          </a:p>
          <a:p>
            <a:pPr marL="380990" indent="-380990" defTabSz="1219170">
              <a:spcBef>
                <a:spcPct val="50000"/>
              </a:spcBef>
              <a:buFont typeface="Arial" panose="020B0604020202020204" pitchFamily="34" charset="0"/>
              <a:buChar char="•"/>
            </a:pPr>
            <a:r>
              <a:rPr lang="en-US" sz="2200" dirty="0">
                <a:solidFill>
                  <a:schemeClr val="bg1"/>
                </a:solidFill>
                <a:latin typeface="Gill Sans MT" panose="020B0502020104020203" pitchFamily="34" charset="0"/>
              </a:rPr>
              <a:t>that </a:t>
            </a:r>
            <a:r>
              <a:rPr lang="en-US" sz="2200" i="1" dirty="0">
                <a:solidFill>
                  <a:schemeClr val="bg1"/>
                </a:solidFill>
                <a:latin typeface="Gill Sans MT" panose="020B0502020104020203" pitchFamily="34" charset="0"/>
              </a:rPr>
              <a:t>R</a:t>
            </a:r>
            <a:r>
              <a:rPr lang="en-US" sz="2200" dirty="0">
                <a:solidFill>
                  <a:schemeClr val="bg1"/>
                </a:solidFill>
                <a:latin typeface="Gill Sans MT" panose="020B0502020104020203" pitchFamily="34" charset="0"/>
              </a:rPr>
              <a:t> shows gradients, missing in </a:t>
            </a:r>
            <a:r>
              <a:rPr lang="en-US" sz="2200" i="1" dirty="0">
                <a:solidFill>
                  <a:schemeClr val="bg1"/>
                </a:solidFill>
                <a:latin typeface="Gill Sans MT" panose="020B0502020104020203" pitchFamily="34" charset="0"/>
              </a:rPr>
              <a:t>L</a:t>
            </a:r>
          </a:p>
          <a:p>
            <a:pPr marL="380990" indent="-380990" defTabSz="1219170">
              <a:spcBef>
                <a:spcPct val="50000"/>
              </a:spcBef>
              <a:buFont typeface="Arial" panose="020B0604020202020204" pitchFamily="34" charset="0"/>
              <a:buChar char="•"/>
            </a:pPr>
            <a:r>
              <a:rPr lang="en-US" sz="2200" dirty="0">
                <a:solidFill>
                  <a:schemeClr val="bg1"/>
                </a:solidFill>
                <a:latin typeface="Gill Sans MT" panose="020B0502020104020203" pitchFamily="34" charset="0"/>
              </a:rPr>
              <a:t>that 61% of Rwanda consists of   </a:t>
            </a:r>
            <a:r>
              <a:rPr lang="en-US" sz="2200" dirty="0" smtClean="0">
                <a:solidFill>
                  <a:schemeClr val="bg1"/>
                </a:solidFill>
                <a:latin typeface="Gill Sans MT" panose="020B0502020104020203" pitchFamily="34" charset="0"/>
              </a:rPr>
              <a:t>     </a:t>
            </a:r>
            <a:r>
              <a:rPr lang="en-US" sz="2200" dirty="0">
                <a:solidFill>
                  <a:schemeClr val="bg1"/>
                </a:solidFill>
                <a:latin typeface="Gill Sans MT" panose="020B0502020104020203" pitchFamily="34" charset="0"/>
              </a:rPr>
              <a:t>(the “key” survey area), and that it is fully considered homogeneous </a:t>
            </a:r>
            <a:r>
              <a:rPr lang="en-US" sz="2200" i="1" dirty="0">
                <a:solidFill>
                  <a:schemeClr val="bg1"/>
                </a:solidFill>
                <a:latin typeface="Gill Sans MT" panose="020B0502020104020203" pitchFamily="34" charset="0"/>
              </a:rPr>
              <a:t>(no sub-strata)</a:t>
            </a:r>
          </a:p>
          <a:p>
            <a:pPr marL="380990" indent="-380990" defTabSz="1219170">
              <a:spcBef>
                <a:spcPct val="50000"/>
              </a:spcBef>
              <a:buFont typeface="Arial" panose="020B0604020202020204" pitchFamily="34" charset="0"/>
              <a:buChar char="•"/>
            </a:pPr>
            <a:r>
              <a:rPr lang="en-US" sz="2200" dirty="0">
                <a:solidFill>
                  <a:schemeClr val="bg1"/>
                </a:solidFill>
                <a:latin typeface="Gill Sans MT" panose="020B0502020104020203" pitchFamily="34" charset="0"/>
              </a:rPr>
              <a:t>that within      , </a:t>
            </a:r>
            <a:r>
              <a:rPr lang="en-US" sz="2200" i="1" dirty="0">
                <a:solidFill>
                  <a:schemeClr val="bg1"/>
                </a:solidFill>
                <a:latin typeface="Gill Sans MT" panose="020B0502020104020203" pitchFamily="34" charset="0"/>
              </a:rPr>
              <a:t>R</a:t>
            </a:r>
            <a:r>
              <a:rPr lang="en-US" sz="2200" dirty="0">
                <a:solidFill>
                  <a:schemeClr val="bg1"/>
                </a:solidFill>
                <a:latin typeface="Gill Sans MT" panose="020B0502020104020203" pitchFamily="34" charset="0"/>
              </a:rPr>
              <a:t> displays considerable spatial (temporal) differences that could seriously matter concerning the aimed at estimates</a:t>
            </a:r>
          </a:p>
        </p:txBody>
      </p:sp>
      <p:sp>
        <p:nvSpPr>
          <p:cNvPr id="37" name="TextBox 36"/>
          <p:cNvSpPr txBox="1"/>
          <p:nvPr/>
        </p:nvSpPr>
        <p:spPr>
          <a:xfrm>
            <a:off x="5476275" y="6385682"/>
            <a:ext cx="4704224" cy="954300"/>
          </a:xfrm>
          <a:prstGeom prst="rect">
            <a:avLst/>
          </a:prstGeom>
          <a:noFill/>
          <a:ln>
            <a:noFill/>
          </a:ln>
          <a:effectLst>
            <a:outerShdw blurRad="44450" dist="27940" dir="5400000" algn="ctr">
              <a:srgbClr val="000000">
                <a:alpha val="32000"/>
              </a:srgbClr>
            </a:outerShdw>
            <a:softEdge rad="63500"/>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marL="243411" defTabSz="1219170"/>
            <a:r>
              <a:rPr lang="en-US" sz="1867" dirty="0">
                <a:solidFill>
                  <a:schemeClr val="bg1"/>
                </a:solidFill>
                <a:effectLst>
                  <a:outerShdw blurRad="38100" dist="38100" dir="2700000" algn="tl">
                    <a:srgbClr val="000000">
                      <a:alpha val="43137"/>
                    </a:srgbClr>
                  </a:outerShdw>
                </a:effectLst>
                <a:latin typeface="Gill Sans MT" panose="020B0502020104020203" pitchFamily="34" charset="0"/>
                <a:cs typeface="Arial" panose="020B0604020202020204" pitchFamily="34" charset="0"/>
              </a:rPr>
              <a:t>Intensive cropland (50-100% cultivation)</a:t>
            </a:r>
          </a:p>
          <a:p>
            <a:pPr marL="243411" defTabSz="1219170"/>
            <a:r>
              <a:rPr lang="en-US" sz="1867" dirty="0">
                <a:solidFill>
                  <a:schemeClr val="bg1"/>
                </a:solidFill>
                <a:effectLst>
                  <a:outerShdw blurRad="38100" dist="38100" dir="2700000" algn="tl">
                    <a:srgbClr val="000000">
                      <a:alpha val="43137"/>
                    </a:srgbClr>
                  </a:outerShdw>
                </a:effectLst>
                <a:latin typeface="Gill Sans MT" panose="020B0502020104020203" pitchFamily="34" charset="0"/>
                <a:cs typeface="Arial" panose="020B0604020202020204" pitchFamily="34" charset="0"/>
                <a:sym typeface="Wingdings" panose="05000000000000000000" pitchFamily="2" charset="2"/>
              </a:rPr>
              <a:t> 61% of the country</a:t>
            </a:r>
            <a:endParaRPr lang="en-US" sz="1867" dirty="0">
              <a:solidFill>
                <a:schemeClr val="bg1"/>
              </a:solidFill>
              <a:effectLst>
                <a:outerShdw blurRad="38100" dist="38100" dir="2700000" algn="tl">
                  <a:srgbClr val="000000">
                    <a:alpha val="43137"/>
                  </a:srgbClr>
                </a:outerShdw>
              </a:effectLst>
              <a:latin typeface="Gill Sans MT" panose="020B0502020104020203" pitchFamily="34" charset="0"/>
              <a:cs typeface="Arial" panose="020B0604020202020204" pitchFamily="34" charset="0"/>
            </a:endParaRPr>
          </a:p>
          <a:p>
            <a:pPr marL="243411" defTabSz="1219170"/>
            <a:r>
              <a:rPr lang="en-US" sz="1867" dirty="0">
                <a:solidFill>
                  <a:schemeClr val="bg1"/>
                </a:solidFill>
                <a:effectLst>
                  <a:outerShdw blurRad="38100" dist="38100" dir="2700000" algn="tl">
                    <a:srgbClr val="000000">
                      <a:alpha val="43137"/>
                    </a:srgbClr>
                  </a:outerShdw>
                </a:effectLst>
                <a:latin typeface="Gill Sans MT" panose="020B0502020104020203" pitchFamily="34" charset="0"/>
                <a:cs typeface="Arial" panose="020B0604020202020204" pitchFamily="34" charset="0"/>
              </a:rPr>
              <a:t>Extensive cropland (15-50% cultivation)</a:t>
            </a:r>
          </a:p>
        </p:txBody>
      </p:sp>
      <p:pic>
        <p:nvPicPr>
          <p:cNvPr id="38" name="Picture 37"/>
          <p:cNvPicPr>
            <a:picLocks noChangeAspect="1"/>
          </p:cNvPicPr>
          <p:nvPr/>
        </p:nvPicPr>
        <p:blipFill>
          <a:blip r:embed="rId5"/>
          <a:stretch>
            <a:fillRect/>
          </a:stretch>
        </p:blipFill>
        <p:spPr>
          <a:xfrm>
            <a:off x="5523446" y="6504029"/>
            <a:ext cx="228600" cy="190500"/>
          </a:xfrm>
          <a:prstGeom prst="rect">
            <a:avLst/>
          </a:prstGeom>
          <a:ln>
            <a:noFill/>
          </a:ln>
          <a:effectLst>
            <a:outerShdw blurRad="292100" dist="139700" dir="2700000" algn="tl" rotWithShape="0">
              <a:srgbClr val="333333">
                <a:alpha val="65000"/>
              </a:srgbClr>
            </a:outerShdw>
          </a:effectLst>
        </p:spPr>
      </p:pic>
      <p:sp>
        <p:nvSpPr>
          <p:cNvPr id="39" name="TextBox 38"/>
          <p:cNvSpPr txBox="1"/>
          <p:nvPr/>
        </p:nvSpPr>
        <p:spPr>
          <a:xfrm>
            <a:off x="5277503" y="1349350"/>
            <a:ext cx="2319271" cy="748988"/>
          </a:xfrm>
          <a:prstGeom prst="rect">
            <a:avLst/>
          </a:prstGeom>
          <a:noFill/>
          <a:ln>
            <a:noFill/>
          </a:ln>
          <a:effectLst>
            <a:outerShdw blurRad="44450" dist="27940" dir="5400000" algn="ctr">
              <a:srgbClr val="000000">
                <a:alpha val="32000"/>
              </a:srgbClr>
            </a:outerShdw>
            <a:softEdge rad="63500"/>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marL="243411" defTabSz="1219170"/>
            <a:r>
              <a:rPr lang="en-US" dirty="0">
                <a:solidFill>
                  <a:schemeClr val="bg1"/>
                </a:solidFill>
                <a:effectLst>
                  <a:outerShdw blurRad="38100" dist="38100" dir="2700000" algn="tl">
                    <a:srgbClr val="000000">
                      <a:alpha val="43137"/>
                    </a:srgbClr>
                  </a:outerShdw>
                </a:effectLst>
                <a:latin typeface="Gill Sans MT" panose="020B0502020104020203" pitchFamily="34" charset="0"/>
                <a:cs typeface="Arial" panose="020B0604020202020204" pitchFamily="34" charset="0"/>
              </a:rPr>
              <a:t>Rwanda Strata</a:t>
            </a:r>
            <a:r>
              <a:rPr lang="en-US" sz="1867" dirty="0">
                <a:solidFill>
                  <a:schemeClr val="bg1"/>
                </a:solidFill>
                <a:effectLst>
                  <a:outerShdw blurRad="38100" dist="38100" dir="2700000" algn="tl">
                    <a:srgbClr val="000000">
                      <a:alpha val="43137"/>
                    </a:srgbClr>
                  </a:outerShdw>
                </a:effectLst>
                <a:latin typeface="Gill Sans MT" panose="020B0502020104020203" pitchFamily="34" charset="0"/>
                <a:cs typeface="Arial" panose="020B0604020202020204" pitchFamily="34" charset="0"/>
              </a:rPr>
              <a:t> (NISR, 2015)</a:t>
            </a:r>
            <a:endParaRPr lang="en-US" dirty="0">
              <a:solidFill>
                <a:schemeClr val="bg1"/>
              </a:solidFill>
              <a:effectLst>
                <a:outerShdw blurRad="38100" dist="38100" dir="2700000" algn="tl">
                  <a:srgbClr val="000000">
                    <a:alpha val="43137"/>
                  </a:srgbClr>
                </a:outerShdw>
              </a:effectLst>
              <a:latin typeface="Gill Sans MT" panose="020B0502020104020203" pitchFamily="34" charset="0"/>
              <a:cs typeface="Arial" panose="020B0604020202020204" pitchFamily="34" charset="0"/>
            </a:endParaRPr>
          </a:p>
        </p:txBody>
      </p:sp>
      <p:sp>
        <p:nvSpPr>
          <p:cNvPr id="40" name="TextBox 39"/>
          <p:cNvSpPr txBox="1"/>
          <p:nvPr/>
        </p:nvSpPr>
        <p:spPr>
          <a:xfrm>
            <a:off x="13026452" y="7759344"/>
            <a:ext cx="3023357" cy="707886"/>
          </a:xfrm>
          <a:prstGeom prst="rect">
            <a:avLst/>
          </a:prstGeom>
          <a:noFill/>
          <a:ln>
            <a:noFill/>
          </a:ln>
          <a:effectLst>
            <a:outerShdw blurRad="44450" dist="27940" dir="5400000" algn="ctr">
              <a:srgbClr val="000000">
                <a:alpha val="32000"/>
              </a:srgbClr>
            </a:outerShdw>
            <a:softEdge rad="63500"/>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marL="243411" algn="r" defTabSz="1219170"/>
            <a:r>
              <a:rPr lang="en-US" dirty="0">
                <a:solidFill>
                  <a:schemeClr val="bg1"/>
                </a:solidFill>
                <a:effectLst>
                  <a:outerShdw blurRad="38100" dist="38100" dir="2700000" algn="tl">
                    <a:srgbClr val="000000">
                      <a:alpha val="43137"/>
                    </a:srgbClr>
                  </a:outerShdw>
                </a:effectLst>
                <a:latin typeface="Gill Sans MT" panose="020B0502020104020203" pitchFamily="34" charset="0"/>
                <a:cs typeface="Arial" panose="020B0604020202020204" pitchFamily="34" charset="0"/>
              </a:rPr>
              <a:t>NDVI Strata </a:t>
            </a:r>
            <a:r>
              <a:rPr lang="en-US" sz="1867" dirty="0">
                <a:solidFill>
                  <a:schemeClr val="bg1"/>
                </a:solidFill>
                <a:effectLst>
                  <a:outerShdw blurRad="38100" dist="38100" dir="2700000" algn="tl">
                    <a:srgbClr val="000000">
                      <a:alpha val="43137"/>
                    </a:srgbClr>
                  </a:outerShdw>
                </a:effectLst>
                <a:latin typeface="Gill Sans MT" panose="020B0502020104020203" pitchFamily="34" charset="0"/>
                <a:cs typeface="Arial" panose="020B0604020202020204" pitchFamily="34" charset="0"/>
              </a:rPr>
              <a:t>(95x)</a:t>
            </a:r>
            <a:br>
              <a:rPr lang="en-US" sz="1867" dirty="0">
                <a:solidFill>
                  <a:schemeClr val="bg1"/>
                </a:solidFill>
                <a:effectLst>
                  <a:outerShdw blurRad="38100" dist="38100" dir="2700000" algn="tl">
                    <a:srgbClr val="000000">
                      <a:alpha val="43137"/>
                    </a:srgbClr>
                  </a:outerShdw>
                </a:effectLst>
                <a:latin typeface="Gill Sans MT" panose="020B0502020104020203" pitchFamily="34" charset="0"/>
                <a:cs typeface="Arial" panose="020B0604020202020204" pitchFamily="34" charset="0"/>
              </a:rPr>
            </a:br>
            <a:r>
              <a:rPr lang="en-US" sz="1600" dirty="0">
                <a:solidFill>
                  <a:schemeClr val="bg1"/>
                </a:solidFill>
                <a:effectLst>
                  <a:outerShdw blurRad="38100" dist="38100" dir="2700000" algn="tl">
                    <a:srgbClr val="000000">
                      <a:alpha val="43137"/>
                    </a:srgbClr>
                  </a:outerShdw>
                </a:effectLst>
                <a:latin typeface="Gill Sans MT" panose="020B0502020104020203" pitchFamily="34" charset="0"/>
                <a:cs typeface="Arial" panose="020B0604020202020204" pitchFamily="34" charset="0"/>
              </a:rPr>
              <a:t>(Modis-Terra 2004-14)</a:t>
            </a:r>
          </a:p>
        </p:txBody>
      </p:sp>
      <p:pic>
        <p:nvPicPr>
          <p:cNvPr id="41" name="Picture 40"/>
          <p:cNvPicPr>
            <a:picLocks noChangeAspect="1"/>
          </p:cNvPicPr>
          <p:nvPr/>
        </p:nvPicPr>
        <p:blipFill>
          <a:blip r:embed="rId6"/>
          <a:stretch>
            <a:fillRect/>
          </a:stretch>
        </p:blipFill>
        <p:spPr>
          <a:xfrm>
            <a:off x="5539703" y="7089227"/>
            <a:ext cx="228600" cy="190500"/>
          </a:xfrm>
          <a:prstGeom prst="rect">
            <a:avLst/>
          </a:prstGeom>
          <a:ln>
            <a:noFill/>
          </a:ln>
          <a:effectLst>
            <a:outerShdw blurRad="292100" dist="139700" dir="2700000" algn="tl" rotWithShape="0">
              <a:srgbClr val="333333">
                <a:alpha val="65000"/>
              </a:srgbClr>
            </a:outerShdw>
          </a:effectLst>
        </p:spPr>
      </p:pic>
      <p:pic>
        <p:nvPicPr>
          <p:cNvPr id="42" name="Picture 41"/>
          <p:cNvPicPr>
            <a:picLocks noChangeAspect="1"/>
          </p:cNvPicPr>
          <p:nvPr/>
        </p:nvPicPr>
        <p:blipFill>
          <a:blip r:embed="rId5"/>
          <a:stretch>
            <a:fillRect/>
          </a:stretch>
        </p:blipFill>
        <p:spPr>
          <a:xfrm>
            <a:off x="4302523" y="4532254"/>
            <a:ext cx="228600" cy="190500"/>
          </a:xfrm>
          <a:prstGeom prst="rect">
            <a:avLst/>
          </a:prstGeom>
          <a:ln>
            <a:noFill/>
          </a:ln>
          <a:effectLst>
            <a:outerShdw blurRad="292100" dist="139700" dir="2700000" algn="tl" rotWithShape="0">
              <a:srgbClr val="333333">
                <a:alpha val="65000"/>
              </a:srgbClr>
            </a:outerShdw>
          </a:effectLst>
        </p:spPr>
      </p:pic>
      <p:pic>
        <p:nvPicPr>
          <p:cNvPr id="43" name="Picture 42"/>
          <p:cNvPicPr>
            <a:picLocks noChangeAspect="1"/>
          </p:cNvPicPr>
          <p:nvPr/>
        </p:nvPicPr>
        <p:blipFill>
          <a:blip r:embed="rId5"/>
          <a:stretch>
            <a:fillRect/>
          </a:stretch>
        </p:blipFill>
        <p:spPr>
          <a:xfrm>
            <a:off x="1947652" y="5700115"/>
            <a:ext cx="228600" cy="190500"/>
          </a:xfrm>
          <a:prstGeom prst="rect">
            <a:avLst/>
          </a:prstGeom>
          <a:ln>
            <a:noFill/>
          </a:ln>
          <a:effectLst>
            <a:outerShdw blurRad="292100" dist="139700" dir="2700000" algn="tl" rotWithShape="0">
              <a:srgbClr val="333333">
                <a:alpha val="65000"/>
              </a:srgbClr>
            </a:outerShdw>
          </a:effectLst>
        </p:spPr>
      </p:pic>
      <p:sp>
        <p:nvSpPr>
          <p:cNvPr id="44" name="TextBox 43"/>
          <p:cNvSpPr txBox="1"/>
          <p:nvPr/>
        </p:nvSpPr>
        <p:spPr>
          <a:xfrm>
            <a:off x="119786" y="8091710"/>
            <a:ext cx="4786717" cy="78989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rtlCol="0">
            <a:spAutoFit/>
          </a:bodyPr>
          <a:lstStyle/>
          <a:p>
            <a:pPr defTabSz="1219170"/>
            <a:r>
              <a:rPr lang="en-US" i="1" dirty="0">
                <a:solidFill>
                  <a:schemeClr val="bg1"/>
                </a:solidFill>
                <a:effectLst>
                  <a:outerShdw blurRad="38100" dist="38100" dir="2700000" algn="tl">
                    <a:srgbClr val="000000">
                      <a:alpha val="43137"/>
                    </a:srgbClr>
                  </a:outerShdw>
                </a:effectLst>
                <a:latin typeface="Gill Sans MT" panose="020B0502020104020203" pitchFamily="34" charset="0"/>
                <a:cs typeface="Arial" panose="020B0604020202020204" pitchFamily="34" charset="0"/>
                <a:sym typeface="Wingdings" panose="05000000000000000000" pitchFamily="2" charset="2"/>
              </a:rPr>
              <a:t> </a:t>
            </a:r>
            <a:r>
              <a:rPr lang="en-US" i="1" dirty="0">
                <a:solidFill>
                  <a:schemeClr val="bg1"/>
                </a:solidFill>
                <a:effectLst>
                  <a:outerShdw blurRad="38100" dist="38100" dir="2700000" algn="tl">
                    <a:srgbClr val="000000">
                      <a:alpha val="43137"/>
                    </a:srgbClr>
                  </a:outerShdw>
                </a:effectLst>
                <a:latin typeface="Gill Sans MT" panose="020B0502020104020203" pitchFamily="34" charset="0"/>
                <a:cs typeface="Arial" panose="020B0604020202020204" pitchFamily="34" charset="0"/>
              </a:rPr>
              <a:t>R</a:t>
            </a:r>
            <a:r>
              <a:rPr lang="en-US" dirty="0">
                <a:solidFill>
                  <a:schemeClr val="bg1"/>
                </a:solidFill>
                <a:effectLst>
                  <a:outerShdw blurRad="38100" dist="38100" dir="2700000" algn="tl">
                    <a:srgbClr val="000000">
                      <a:alpha val="43137"/>
                    </a:srgbClr>
                  </a:outerShdw>
                </a:effectLst>
                <a:latin typeface="Gill Sans MT" panose="020B0502020104020203" pitchFamily="34" charset="0"/>
                <a:cs typeface="Arial" panose="020B0604020202020204" pitchFamily="34" charset="0"/>
              </a:rPr>
              <a:t> can be used to </a:t>
            </a:r>
            <a:r>
              <a:rPr lang="en-US" u="sng" dirty="0">
                <a:solidFill>
                  <a:schemeClr val="bg1"/>
                </a:solidFill>
                <a:effectLst>
                  <a:outerShdw blurRad="38100" dist="38100" dir="2700000" algn="tl">
                    <a:srgbClr val="000000">
                      <a:alpha val="43137"/>
                    </a:srgbClr>
                  </a:outerShdw>
                </a:effectLst>
                <a:latin typeface="Gill Sans MT" panose="020B0502020104020203" pitchFamily="34" charset="0"/>
                <a:cs typeface="Arial" panose="020B0604020202020204" pitchFamily="34" charset="0"/>
              </a:rPr>
              <a:t>improve</a:t>
            </a:r>
            <a:r>
              <a:rPr lang="en-US" dirty="0">
                <a:solidFill>
                  <a:schemeClr val="bg1"/>
                </a:solidFill>
                <a:effectLst>
                  <a:outerShdw blurRad="38100" dist="38100" dir="2700000" algn="tl">
                    <a:srgbClr val="000000">
                      <a:alpha val="43137"/>
                    </a:srgbClr>
                  </a:outerShdw>
                </a:effectLst>
                <a:latin typeface="Gill Sans MT" panose="020B0502020104020203" pitchFamily="34" charset="0"/>
                <a:cs typeface="Arial" panose="020B0604020202020204" pitchFamily="34" charset="0"/>
              </a:rPr>
              <a:t> </a:t>
            </a:r>
            <a:r>
              <a:rPr lang="en-US" i="1" dirty="0">
                <a:solidFill>
                  <a:schemeClr val="bg1"/>
                </a:solidFill>
                <a:effectLst>
                  <a:outerShdw blurRad="38100" dist="38100" dir="2700000" algn="tl">
                    <a:srgbClr val="000000">
                      <a:alpha val="43137"/>
                    </a:srgbClr>
                  </a:outerShdw>
                </a:effectLst>
                <a:latin typeface="Gill Sans MT" panose="020B0502020104020203" pitchFamily="34" charset="0"/>
                <a:cs typeface="Arial" panose="020B0604020202020204" pitchFamily="34" charset="0"/>
              </a:rPr>
              <a:t>L</a:t>
            </a:r>
            <a:r>
              <a:rPr lang="en-US" dirty="0">
                <a:solidFill>
                  <a:schemeClr val="bg1"/>
                </a:solidFill>
                <a:effectLst>
                  <a:outerShdw blurRad="38100" dist="38100" dir="2700000" algn="tl">
                    <a:srgbClr val="000000">
                      <a:alpha val="43137"/>
                    </a:srgbClr>
                  </a:outerShdw>
                </a:effectLst>
                <a:latin typeface="Gill Sans MT" panose="020B0502020104020203" pitchFamily="34" charset="0"/>
                <a:cs typeface="Arial" panose="020B0604020202020204" pitchFamily="34" charset="0"/>
              </a:rPr>
              <a:t> </a:t>
            </a:r>
          </a:p>
          <a:p>
            <a:pPr defTabSz="1219170"/>
            <a:r>
              <a:rPr lang="en-US" sz="2133" i="1" dirty="0">
                <a:solidFill>
                  <a:schemeClr val="bg1"/>
                </a:solidFill>
                <a:effectLst>
                  <a:outerShdw blurRad="38100" dist="38100" dir="2700000" algn="tl">
                    <a:srgbClr val="000000">
                      <a:alpha val="43137"/>
                    </a:srgbClr>
                  </a:outerShdw>
                </a:effectLst>
                <a:latin typeface="Gill Sans MT" panose="020B0502020104020203" pitchFamily="34" charset="0"/>
                <a:cs typeface="Arial" panose="020B0604020202020204" pitchFamily="34" charset="0"/>
              </a:rPr>
              <a:t>(no need to totally replace L)</a:t>
            </a:r>
          </a:p>
        </p:txBody>
      </p:sp>
      <p:sp>
        <p:nvSpPr>
          <p:cNvPr id="45" name="TextBox 44"/>
          <p:cNvSpPr txBox="1"/>
          <p:nvPr/>
        </p:nvSpPr>
        <p:spPr>
          <a:xfrm>
            <a:off x="10806369" y="1363718"/>
            <a:ext cx="399195" cy="461665"/>
          </a:xfrm>
          <a:prstGeom prst="rect">
            <a:avLst/>
          </a:prstGeom>
          <a:solidFill>
            <a:schemeClr val="bg1"/>
          </a:solidFill>
          <a:ln>
            <a:noFill/>
          </a:ln>
          <a:effectLst>
            <a:outerShdw blurRad="44450" dist="27940" dir="5400000" algn="ctr">
              <a:srgbClr val="000000">
                <a:alpha val="32000"/>
              </a:srgbClr>
            </a:outerShdw>
            <a:softEdge rad="63500"/>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defTabSz="1219170"/>
            <a:r>
              <a:rPr lang="en-US" dirty="0">
                <a:solidFill>
                  <a:schemeClr val="bg1"/>
                </a:solidFill>
                <a:effectLst>
                  <a:outerShdw blurRad="38100" dist="38100" dir="2700000" algn="tl">
                    <a:srgbClr val="000000">
                      <a:alpha val="43137"/>
                    </a:srgbClr>
                  </a:outerShdw>
                </a:effectLst>
                <a:latin typeface="Gill Sans MT" panose="020B0502020104020203" pitchFamily="34" charset="0"/>
                <a:cs typeface="Arial" panose="020B0604020202020204" pitchFamily="34" charset="0"/>
              </a:rPr>
              <a:t>L</a:t>
            </a:r>
          </a:p>
        </p:txBody>
      </p:sp>
      <p:sp>
        <p:nvSpPr>
          <p:cNvPr id="46" name="TextBox 45"/>
          <p:cNvSpPr txBox="1"/>
          <p:nvPr/>
        </p:nvSpPr>
        <p:spPr>
          <a:xfrm>
            <a:off x="15610838" y="3822245"/>
            <a:ext cx="399195" cy="461665"/>
          </a:xfrm>
          <a:prstGeom prst="rect">
            <a:avLst/>
          </a:prstGeom>
          <a:solidFill>
            <a:schemeClr val="bg1"/>
          </a:solidFill>
          <a:ln>
            <a:noFill/>
          </a:ln>
          <a:effectLst>
            <a:outerShdw blurRad="44450" dist="27940" dir="5400000" algn="ctr">
              <a:srgbClr val="000000">
                <a:alpha val="32000"/>
              </a:srgbClr>
            </a:outerShdw>
            <a:softEdge rad="63500"/>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defTabSz="1219170"/>
            <a:r>
              <a:rPr lang="en-US" dirty="0">
                <a:solidFill>
                  <a:schemeClr val="bg1"/>
                </a:solidFill>
                <a:effectLst>
                  <a:outerShdw blurRad="38100" dist="38100" dir="2700000" algn="tl">
                    <a:srgbClr val="000000">
                      <a:alpha val="43137"/>
                    </a:srgbClr>
                  </a:outerShdw>
                </a:effectLst>
                <a:latin typeface="Gill Sans MT" panose="020B0502020104020203" pitchFamily="34" charset="0"/>
                <a:cs typeface="Arial" panose="020B0604020202020204" pitchFamily="34" charset="0"/>
              </a:rPr>
              <a:t>R</a:t>
            </a:r>
          </a:p>
        </p:txBody>
      </p:sp>
    </p:spTree>
    <p:extLst>
      <p:ext uri="{BB962C8B-B14F-4D97-AF65-F5344CB8AC3E}">
        <p14:creationId xmlns:p14="http://schemas.microsoft.com/office/powerpoint/2010/main" val="101361613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1"/>
          <p:cNvGrpSpPr/>
          <p:nvPr/>
        </p:nvGrpSpPr>
        <p:grpSpPr>
          <a:xfrm>
            <a:off x="6649498" y="862821"/>
            <a:ext cx="9514101" cy="8126492"/>
            <a:chOff x="159809" y="696075"/>
            <a:chExt cx="7135576" cy="6094869"/>
          </a:xfrm>
        </p:grpSpPr>
        <p:pic>
          <p:nvPicPr>
            <p:cNvPr id="3" name="Picture 2"/>
            <p:cNvPicPr>
              <a:picLocks noChangeAspect="1"/>
            </p:cNvPicPr>
            <p:nvPr/>
          </p:nvPicPr>
          <p:blipFill rotWithShape="1">
            <a:blip r:embed="rId4"/>
            <a:srcRect l="438"/>
            <a:stretch/>
          </p:blipFill>
          <p:spPr>
            <a:xfrm>
              <a:off x="159809" y="696075"/>
              <a:ext cx="7135576" cy="6094869"/>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4844716" y="6116086"/>
              <a:ext cx="2386767" cy="623248"/>
            </a:xfrm>
            <a:prstGeom prst="rect">
              <a:avLst/>
            </a:prstGeom>
            <a:noFill/>
            <a:ln>
              <a:noFill/>
            </a:ln>
            <a:effectLst>
              <a:outerShdw blurRad="44450" dist="27940" dir="5400000" algn="ctr">
                <a:srgbClr val="000000">
                  <a:alpha val="32000"/>
                </a:srgbClr>
              </a:outerShdw>
              <a:softEdge rad="63500"/>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marL="243411" algn="r" defTabSz="1219170"/>
              <a:r>
                <a:rPr lang="en-US" dirty="0">
                  <a:solidFill>
                    <a:schemeClr val="bg1"/>
                  </a:solidFill>
                  <a:effectLst>
                    <a:outerShdw blurRad="38100" dist="38100" dir="2700000" algn="tl">
                      <a:srgbClr val="000000">
                        <a:alpha val="43137"/>
                      </a:srgbClr>
                    </a:outerShdw>
                  </a:effectLst>
                  <a:latin typeface="Gill Sans MT" panose="020B0502020104020203" pitchFamily="34" charset="0"/>
                  <a:cs typeface="Arial" panose="020B0604020202020204" pitchFamily="34" charset="0"/>
                </a:rPr>
                <a:t>Note: </a:t>
              </a:r>
              <a:br>
                <a:rPr lang="en-US" dirty="0">
                  <a:solidFill>
                    <a:schemeClr val="bg1"/>
                  </a:solidFill>
                  <a:effectLst>
                    <a:outerShdw blurRad="38100" dist="38100" dir="2700000" algn="tl">
                      <a:srgbClr val="000000">
                        <a:alpha val="43137"/>
                      </a:srgbClr>
                    </a:outerShdw>
                  </a:effectLst>
                  <a:latin typeface="Gill Sans MT" panose="020B0502020104020203" pitchFamily="34" charset="0"/>
                  <a:cs typeface="Arial" panose="020B0604020202020204" pitchFamily="34" charset="0"/>
                </a:rPr>
              </a:br>
              <a:r>
                <a:rPr lang="en-US" dirty="0">
                  <a:solidFill>
                    <a:schemeClr val="bg1"/>
                  </a:solidFill>
                  <a:effectLst>
                    <a:outerShdw blurRad="38100" dist="38100" dir="2700000" algn="tl">
                      <a:srgbClr val="000000">
                        <a:alpha val="43137"/>
                      </a:srgbClr>
                    </a:outerShdw>
                  </a:effectLst>
                  <a:latin typeface="Gill Sans MT" panose="020B0502020104020203" pitchFamily="34" charset="0"/>
                  <a:cs typeface="Arial" panose="020B0604020202020204" pitchFamily="34" charset="0"/>
                </a:rPr>
                <a:t>Colors are artificial</a:t>
              </a:r>
              <a:endParaRPr lang="en-US" sz="1600" dirty="0">
                <a:solidFill>
                  <a:schemeClr val="bg1"/>
                </a:solidFill>
                <a:effectLst>
                  <a:outerShdw blurRad="38100" dist="38100" dir="2700000" algn="tl">
                    <a:srgbClr val="000000">
                      <a:alpha val="43137"/>
                    </a:srgbClr>
                  </a:outerShdw>
                </a:effectLst>
                <a:latin typeface="Gill Sans MT" panose="020B0502020104020203" pitchFamily="34" charset="0"/>
                <a:cs typeface="Arial" panose="020B0604020202020204" pitchFamily="34" charset="0"/>
              </a:endParaRPr>
            </a:p>
          </p:txBody>
        </p:sp>
      </p:grpSp>
      <p:sp>
        <p:nvSpPr>
          <p:cNvPr id="5" name="Text Box 6"/>
          <p:cNvSpPr txBox="1">
            <a:spLocks noChangeArrowheads="1"/>
          </p:cNvSpPr>
          <p:nvPr/>
        </p:nvSpPr>
        <p:spPr bwMode="auto">
          <a:xfrm>
            <a:off x="119784" y="895588"/>
            <a:ext cx="5570609" cy="5139356"/>
          </a:xfrm>
          <a:prstGeom prst="rect">
            <a:avLst/>
          </a:prstGeom>
          <a:noFill/>
          <a:ln w="9525">
            <a:noFill/>
            <a:miter lim="800000"/>
            <a:headEnd/>
            <a:tailEnd/>
          </a:ln>
          <a:effectLst>
            <a:glow rad="101600">
              <a:schemeClr val="accent4">
                <a:satMod val="175000"/>
                <a:alpha val="40000"/>
              </a:schemeClr>
            </a:glow>
          </a:effectLst>
        </p:spPr>
        <p:txBody>
          <a:bodyPr wrap="square">
            <a:spAutoFit/>
          </a:bodyPr>
          <a:lstStyle/>
          <a:p>
            <a:pPr defTabSz="1219170">
              <a:spcBef>
                <a:spcPct val="50000"/>
              </a:spcBef>
            </a:pPr>
            <a:r>
              <a:rPr lang="en-US" dirty="0">
                <a:solidFill>
                  <a:schemeClr val="bg1"/>
                </a:solidFill>
                <a:latin typeface="Gill Sans MT" panose="020B0502020104020203" pitchFamily="34" charset="0"/>
              </a:rPr>
              <a:t>… Continuation on Rwanda:</a:t>
            </a:r>
          </a:p>
          <a:p>
            <a:pPr defTabSz="1219170">
              <a:spcBef>
                <a:spcPct val="50000"/>
              </a:spcBef>
            </a:pPr>
            <a:endParaRPr lang="en-US" sz="2133" dirty="0">
              <a:solidFill>
                <a:schemeClr val="bg1"/>
              </a:solidFill>
              <a:latin typeface="Gill Sans MT" panose="020B0502020104020203" pitchFamily="34" charset="0"/>
            </a:endParaRPr>
          </a:p>
          <a:p>
            <a:pPr defTabSz="1219170">
              <a:spcBef>
                <a:spcPct val="50000"/>
              </a:spcBef>
            </a:pPr>
            <a:r>
              <a:rPr lang="en-US" sz="2133" dirty="0" smtClean="0">
                <a:solidFill>
                  <a:schemeClr val="bg1"/>
                </a:solidFill>
                <a:latin typeface="Gill Sans MT" panose="020B0502020104020203" pitchFamily="34" charset="0"/>
              </a:rPr>
              <a:t>Four </a:t>
            </a:r>
            <a:r>
              <a:rPr lang="en-US" sz="2133" dirty="0">
                <a:solidFill>
                  <a:schemeClr val="bg1"/>
                </a:solidFill>
                <a:latin typeface="Gill Sans MT" panose="020B0502020104020203" pitchFamily="34" charset="0"/>
              </a:rPr>
              <a:t>NDVI-profiles are shown </a:t>
            </a:r>
            <a:r>
              <a:rPr lang="en-US" sz="2133" dirty="0" smtClean="0">
                <a:solidFill>
                  <a:schemeClr val="bg1"/>
                </a:solidFill>
                <a:latin typeface="Gill Sans MT" panose="020B0502020104020203" pitchFamily="34" charset="0"/>
              </a:rPr>
              <a:t>below</a:t>
            </a:r>
            <a:endParaRPr lang="en-US" sz="2133" dirty="0">
              <a:solidFill>
                <a:schemeClr val="bg1"/>
              </a:solidFill>
              <a:latin typeface="Gill Sans MT" panose="020B0502020104020203" pitchFamily="34" charset="0"/>
            </a:endParaRPr>
          </a:p>
          <a:p>
            <a:pPr defTabSz="1219170">
              <a:spcBef>
                <a:spcPct val="50000"/>
              </a:spcBef>
            </a:pPr>
            <a:endParaRPr lang="en-US" sz="3200" i="1" dirty="0">
              <a:solidFill>
                <a:schemeClr val="bg1"/>
              </a:solidFill>
              <a:latin typeface="Gill Sans MT" panose="020B0502020104020203" pitchFamily="34" charset="0"/>
            </a:endParaRPr>
          </a:p>
          <a:p>
            <a:pPr defTabSz="1219170">
              <a:spcBef>
                <a:spcPct val="50000"/>
              </a:spcBef>
            </a:pPr>
            <a:endParaRPr lang="en-US" sz="2133" i="1" dirty="0">
              <a:solidFill>
                <a:schemeClr val="bg1"/>
              </a:solidFill>
              <a:latin typeface="Gill Sans MT" panose="020B0502020104020203" pitchFamily="34" charset="0"/>
            </a:endParaRPr>
          </a:p>
          <a:p>
            <a:pPr defTabSz="1219170">
              <a:spcBef>
                <a:spcPct val="50000"/>
              </a:spcBef>
            </a:pPr>
            <a:endParaRPr lang="en-US" sz="2133" i="1" dirty="0">
              <a:solidFill>
                <a:schemeClr val="bg1"/>
              </a:solidFill>
              <a:latin typeface="Gill Sans MT" panose="020B0502020104020203" pitchFamily="34" charset="0"/>
            </a:endParaRPr>
          </a:p>
          <a:p>
            <a:pPr defTabSz="1219170">
              <a:spcBef>
                <a:spcPct val="50000"/>
              </a:spcBef>
            </a:pPr>
            <a:endParaRPr lang="en-US" sz="2133" i="1" dirty="0">
              <a:solidFill>
                <a:schemeClr val="bg1"/>
              </a:solidFill>
              <a:latin typeface="Gill Sans MT" panose="020B0502020104020203" pitchFamily="34" charset="0"/>
            </a:endParaRPr>
          </a:p>
          <a:p>
            <a:pPr defTabSz="1219170">
              <a:spcBef>
                <a:spcPct val="50000"/>
              </a:spcBef>
            </a:pPr>
            <a:endParaRPr lang="en-US" sz="2133" i="1" dirty="0">
              <a:solidFill>
                <a:schemeClr val="bg1"/>
              </a:solidFill>
              <a:latin typeface="Gill Sans MT" panose="020B0502020104020203" pitchFamily="34" charset="0"/>
            </a:endParaRPr>
          </a:p>
          <a:p>
            <a:pPr defTabSz="1219170">
              <a:spcBef>
                <a:spcPct val="50000"/>
              </a:spcBef>
            </a:pPr>
            <a:endParaRPr lang="en-US" sz="2133" i="1" dirty="0">
              <a:solidFill>
                <a:schemeClr val="bg1"/>
              </a:solidFill>
              <a:latin typeface="Gill Sans MT" panose="020B0502020104020203" pitchFamily="34" charset="0"/>
            </a:endParaRPr>
          </a:p>
          <a:p>
            <a:pPr defTabSz="1219170">
              <a:spcBef>
                <a:spcPct val="50000"/>
              </a:spcBef>
            </a:pPr>
            <a:endParaRPr lang="en-US" sz="2133" i="1" dirty="0">
              <a:solidFill>
                <a:schemeClr val="bg1"/>
              </a:solidFill>
              <a:latin typeface="Gill Sans MT" panose="020B0502020104020203" pitchFamily="34" charset="0"/>
            </a:endParaRPr>
          </a:p>
        </p:txBody>
      </p:sp>
      <p:sp>
        <p:nvSpPr>
          <p:cNvPr id="6" name="Rectangle 5"/>
          <p:cNvSpPr/>
          <p:nvPr/>
        </p:nvSpPr>
        <p:spPr>
          <a:xfrm>
            <a:off x="794" y="1"/>
            <a:ext cx="16256000" cy="614912"/>
          </a:xfrm>
          <a:prstGeom prst="rect">
            <a:avLst/>
          </a:prstGeom>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defTabSz="1219170">
              <a:lnSpc>
                <a:spcPct val="115000"/>
              </a:lnSpc>
            </a:pPr>
            <a:r>
              <a:rPr lang="en-US" sz="3200" dirty="0">
                <a:solidFill>
                  <a:srgbClr val="FFC000"/>
                </a:solidFill>
                <a:latin typeface="Gill Sans MT" panose="020B0502020104020203" pitchFamily="34" charset="0"/>
                <a:ea typeface="Calibri" panose="020F0502020204030204" pitchFamily="34" charset="0"/>
                <a:cs typeface="Arial" panose="020B0604020202020204" pitchFamily="34" charset="0"/>
              </a:rPr>
              <a:t>Area stratification for (nested or double) Area Frame agricultural surveys </a:t>
            </a:r>
            <a:endParaRPr lang="en-US" sz="3200" i="1" dirty="0">
              <a:solidFill>
                <a:srgbClr val="FFC000"/>
              </a:solidFill>
              <a:latin typeface="Gill Sans MT" panose="020B0502020104020203" pitchFamily="34" charset="0"/>
              <a:ea typeface="Calibri" panose="020F0502020204030204" pitchFamily="34" charset="0"/>
              <a:cs typeface="Arial" panose="020B0604020202020204" pitchFamily="34" charset="0"/>
            </a:endParaRPr>
          </a:p>
        </p:txBody>
      </p:sp>
      <p:pic>
        <p:nvPicPr>
          <p:cNvPr id="9" name="Picture 8"/>
          <p:cNvPicPr>
            <a:picLocks noChangeAspect="1"/>
          </p:cNvPicPr>
          <p:nvPr/>
        </p:nvPicPr>
        <p:blipFill>
          <a:blip r:embed="rId5"/>
          <a:stretch>
            <a:fillRect/>
          </a:stretch>
        </p:blipFill>
        <p:spPr>
          <a:xfrm>
            <a:off x="235991" y="2794669"/>
            <a:ext cx="5933955" cy="3424217"/>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6"/>
          <a:stretch>
            <a:fillRect/>
          </a:stretch>
        </p:blipFill>
        <p:spPr>
          <a:xfrm>
            <a:off x="6686591" y="895589"/>
            <a:ext cx="9592559" cy="8109983"/>
          </a:xfrm>
          <a:prstGeom prst="rect">
            <a:avLst/>
          </a:prstGeom>
        </p:spPr>
      </p:pic>
    </p:spTree>
    <p:extLst>
      <p:ext uri="{BB962C8B-B14F-4D97-AF65-F5344CB8AC3E}">
        <p14:creationId xmlns:p14="http://schemas.microsoft.com/office/powerpoint/2010/main" val="21899986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6257588" cy="845286"/>
          </a:xfrm>
          <a:prstGeom prst="rect">
            <a:avLst/>
          </a:prstGeom>
        </p:spPr>
        <p:txBody>
          <a:bodyPr vert="horz" lIns="91440" tIns="45720" rIns="91440" bIns="45720" rtlCol="0" anchor="ctr">
            <a:normAutofit fontScale="97500" lnSpcReduction="10000"/>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pPr algn="ctr"/>
            <a:r>
              <a:rPr lang="en-US" dirty="0" smtClean="0">
                <a:solidFill>
                  <a:srgbClr val="EF8221"/>
                </a:solidFill>
                <a:latin typeface="Gill Sans MT" panose="020B0502020104020203" pitchFamily="34" charset="0"/>
                <a:cs typeface="Arial Narrow"/>
              </a:rPr>
              <a:t>2 Estimating yield</a:t>
            </a:r>
            <a:endParaRPr lang="en-US" dirty="0">
              <a:solidFill>
                <a:srgbClr val="EF8221"/>
              </a:solidFill>
              <a:latin typeface="Gill Sans MT" panose="020B0502020104020203" pitchFamily="34" charset="0"/>
              <a:cs typeface="Arial Narrow"/>
            </a:endParaRPr>
          </a:p>
        </p:txBody>
      </p:sp>
      <p:sp>
        <p:nvSpPr>
          <p:cNvPr id="6" name="TextBox 5"/>
          <p:cNvSpPr txBox="1"/>
          <p:nvPr/>
        </p:nvSpPr>
        <p:spPr>
          <a:xfrm>
            <a:off x="644259" y="1608665"/>
            <a:ext cx="14990482" cy="2554545"/>
          </a:xfrm>
          <a:prstGeom prst="rect">
            <a:avLst/>
          </a:prstGeom>
          <a:noFill/>
        </p:spPr>
        <p:txBody>
          <a:bodyPr wrap="square" rtlCol="0">
            <a:spAutoFit/>
          </a:bodyPr>
          <a:lstStyle/>
          <a:p>
            <a:pPr defTabSz="914400">
              <a:defRPr/>
            </a:pPr>
            <a:r>
              <a:rPr lang="en-US" sz="4000" dirty="0" smtClean="0">
                <a:solidFill>
                  <a:schemeClr val="bg1"/>
                </a:solidFill>
                <a:latin typeface="Gill Sans MT" panose="020B0502020104020203" pitchFamily="34" charset="0"/>
              </a:rPr>
              <a:t>Smartphones and tablets are used to collect on farm information and can even measure LAI and Nitrogen content, but what about yield?</a:t>
            </a:r>
          </a:p>
          <a:p>
            <a:pPr defTabSz="914400">
              <a:defRPr/>
            </a:pPr>
            <a:endParaRPr lang="en-US" sz="4000" dirty="0" smtClean="0">
              <a:solidFill>
                <a:schemeClr val="bg1"/>
              </a:solidFill>
              <a:latin typeface="Gill Sans MT" panose="020B0502020104020203" pitchFamily="34" charset="0"/>
            </a:endParaRPr>
          </a:p>
          <a:p>
            <a:pPr defTabSz="914400">
              <a:defRPr/>
            </a:pPr>
            <a:endParaRPr lang="en-US" sz="4000" dirty="0">
              <a:solidFill>
                <a:schemeClr val="bg1"/>
              </a:solidFill>
              <a:latin typeface="Gill Sans MT" panose="020B0502020104020203" pitchFamily="34" charset="0"/>
            </a:endParaRPr>
          </a:p>
        </p:txBody>
      </p:sp>
      <p:pic>
        <p:nvPicPr>
          <p:cNvPr id="1026" name="Picture 2" descr="Image result for lidar point cloud corn  plant"/>
          <p:cNvPicPr>
            <a:picLocks noChangeAspect="1" noChangeArrowheads="1"/>
          </p:cNvPicPr>
          <p:nvPr/>
        </p:nvPicPr>
        <p:blipFill rotWithShape="1">
          <a:blip r:embed="rId3">
            <a:extLst>
              <a:ext uri="{28A0092B-C50C-407E-A947-70E740481C1C}">
                <a14:useLocalDpi xmlns:a14="http://schemas.microsoft.com/office/drawing/2010/main" val="0"/>
              </a:ext>
            </a:extLst>
          </a:blip>
          <a:srcRect l="8784" r="7542"/>
          <a:stretch/>
        </p:blipFill>
        <p:spPr bwMode="auto">
          <a:xfrm>
            <a:off x="9263919" y="3645747"/>
            <a:ext cx="6910466" cy="45373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44258" y="3098260"/>
            <a:ext cx="8499741" cy="5016758"/>
          </a:xfrm>
          <a:prstGeom prst="rect">
            <a:avLst/>
          </a:prstGeom>
          <a:solidFill>
            <a:srgbClr val="C00000"/>
          </a:solidFill>
        </p:spPr>
        <p:txBody>
          <a:bodyPr wrap="square">
            <a:spAutoFit/>
          </a:bodyPr>
          <a:lstStyle/>
          <a:p>
            <a:pPr defTabSz="914400">
              <a:defRPr/>
            </a:pPr>
            <a:r>
              <a:rPr lang="en-US" sz="4000" dirty="0">
                <a:solidFill>
                  <a:schemeClr val="bg1"/>
                </a:solidFill>
                <a:latin typeface="Gill Sans MT" panose="020B0502020104020203" pitchFamily="34" charset="0"/>
              </a:rPr>
              <a:t>Can we </a:t>
            </a:r>
            <a:r>
              <a:rPr lang="en-US" sz="4000" dirty="0" smtClean="0">
                <a:solidFill>
                  <a:schemeClr val="bg1"/>
                </a:solidFill>
                <a:latin typeface="Gill Sans MT" panose="020B0502020104020203" pitchFamily="34" charset="0"/>
              </a:rPr>
              <a:t>estimate yield based on point </a:t>
            </a:r>
            <a:r>
              <a:rPr lang="en-US" sz="4000" dirty="0">
                <a:solidFill>
                  <a:schemeClr val="bg1"/>
                </a:solidFill>
                <a:latin typeface="Gill Sans MT" panose="020B0502020104020203" pitchFamily="34" charset="0"/>
              </a:rPr>
              <a:t>clouds from </a:t>
            </a:r>
            <a:r>
              <a:rPr lang="en-US" sz="4000" b="1" dirty="0">
                <a:solidFill>
                  <a:schemeClr val="bg1"/>
                </a:solidFill>
                <a:latin typeface="Gill Sans MT" panose="020B0502020104020203" pitchFamily="34" charset="0"/>
              </a:rPr>
              <a:t>single</a:t>
            </a:r>
            <a:r>
              <a:rPr lang="en-US" sz="4000" dirty="0">
                <a:solidFill>
                  <a:schemeClr val="bg1"/>
                </a:solidFill>
                <a:latin typeface="Gill Sans MT" panose="020B0502020104020203" pitchFamily="34" charset="0"/>
              </a:rPr>
              <a:t> or </a:t>
            </a:r>
            <a:r>
              <a:rPr lang="en-US" sz="4000" b="1" dirty="0">
                <a:solidFill>
                  <a:schemeClr val="bg1"/>
                </a:solidFill>
                <a:latin typeface="Gill Sans MT" panose="020B0502020104020203" pitchFamily="34" charset="0"/>
              </a:rPr>
              <a:t>multiple</a:t>
            </a:r>
            <a:r>
              <a:rPr lang="en-US" sz="4000" dirty="0">
                <a:solidFill>
                  <a:schemeClr val="bg1"/>
                </a:solidFill>
                <a:latin typeface="Gill Sans MT" panose="020B0502020104020203" pitchFamily="34" charset="0"/>
              </a:rPr>
              <a:t> </a:t>
            </a:r>
            <a:r>
              <a:rPr lang="en-US" sz="4000" b="1" dirty="0">
                <a:solidFill>
                  <a:schemeClr val="bg1"/>
                </a:solidFill>
                <a:latin typeface="Gill Sans MT" panose="020B0502020104020203" pitchFamily="34" charset="0"/>
              </a:rPr>
              <a:t>photos</a:t>
            </a:r>
            <a:r>
              <a:rPr lang="en-US" sz="4000" dirty="0">
                <a:solidFill>
                  <a:schemeClr val="bg1"/>
                </a:solidFill>
                <a:latin typeface="Gill Sans MT" panose="020B0502020104020203" pitchFamily="34" charset="0"/>
              </a:rPr>
              <a:t> of field </a:t>
            </a:r>
            <a:r>
              <a:rPr lang="en-US" sz="4000" dirty="0" smtClean="0">
                <a:solidFill>
                  <a:schemeClr val="bg1"/>
                </a:solidFill>
                <a:latin typeface="Gill Sans MT" panose="020B0502020104020203" pitchFamily="34" charset="0"/>
              </a:rPr>
              <a:t>crops?  Or, </a:t>
            </a:r>
            <a:r>
              <a:rPr lang="en-US" sz="4000" b="1" dirty="0" smtClean="0">
                <a:solidFill>
                  <a:schemeClr val="bg1"/>
                </a:solidFill>
                <a:latin typeface="Gill Sans MT" panose="020B0502020104020203" pitchFamily="34" charset="0"/>
              </a:rPr>
              <a:t>LIDAR</a:t>
            </a:r>
            <a:r>
              <a:rPr lang="en-US" sz="4000" dirty="0" smtClean="0">
                <a:solidFill>
                  <a:schemeClr val="bg1"/>
                </a:solidFill>
                <a:latin typeface="Gill Sans MT" panose="020B0502020104020203" pitchFamily="34" charset="0"/>
              </a:rPr>
              <a:t> chips can now fit in a smartphone, can they be used to generate point clouds of crops to estimate yield? What </a:t>
            </a:r>
            <a:r>
              <a:rPr lang="en-US" sz="4000" dirty="0">
                <a:solidFill>
                  <a:schemeClr val="bg1"/>
                </a:solidFill>
                <a:latin typeface="Gill Sans MT" panose="020B0502020104020203" pitchFamily="34" charset="0"/>
              </a:rPr>
              <a:t>other useful parameters could we derive from </a:t>
            </a:r>
            <a:r>
              <a:rPr lang="en-US" sz="4000" dirty="0" smtClean="0">
                <a:solidFill>
                  <a:schemeClr val="bg1"/>
                </a:solidFill>
                <a:latin typeface="Gill Sans MT" panose="020B0502020104020203" pitchFamily="34" charset="0"/>
              </a:rPr>
              <a:t>advances in </a:t>
            </a:r>
            <a:r>
              <a:rPr lang="en-US" sz="4000" b="1" dirty="0" smtClean="0">
                <a:solidFill>
                  <a:schemeClr val="bg1"/>
                </a:solidFill>
                <a:latin typeface="Gill Sans MT" panose="020B0502020104020203" pitchFamily="34" charset="0"/>
              </a:rPr>
              <a:t>3D vision technology</a:t>
            </a:r>
            <a:r>
              <a:rPr lang="en-US" sz="4000" dirty="0" smtClean="0">
                <a:solidFill>
                  <a:schemeClr val="bg1"/>
                </a:solidFill>
                <a:latin typeface="Gill Sans MT" panose="020B0502020104020203" pitchFamily="34" charset="0"/>
              </a:rPr>
              <a:t>?</a:t>
            </a:r>
            <a:endParaRPr lang="en-US" sz="40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36055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16257588" cy="845286"/>
          </a:xfrm>
          <a:prstGeom prst="rect">
            <a:avLst/>
          </a:prstGeom>
        </p:spPr>
        <p:txBody>
          <a:bodyPr vert="horz" lIns="91440" tIns="45720" rIns="91440" bIns="45720" rtlCol="0" anchor="ctr">
            <a:normAutofit fontScale="97500" lnSpcReduction="10000"/>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pPr algn="ctr"/>
            <a:r>
              <a:rPr lang="en-US" dirty="0" smtClean="0">
                <a:solidFill>
                  <a:srgbClr val="EF8221"/>
                </a:solidFill>
                <a:latin typeface="Gill Sans MT" panose="020B0502020104020203" pitchFamily="34" charset="0"/>
                <a:cs typeface="Arial Narrow"/>
              </a:rPr>
              <a:t>3 Where are the fields?</a:t>
            </a:r>
            <a:endParaRPr lang="en-US" dirty="0">
              <a:solidFill>
                <a:srgbClr val="EF8221"/>
              </a:solidFill>
              <a:latin typeface="Gill Sans MT" panose="020B0502020104020203" pitchFamily="34" charset="0"/>
              <a:cs typeface="Arial Narrow"/>
            </a:endParaRPr>
          </a:p>
        </p:txBody>
      </p:sp>
      <p:sp>
        <p:nvSpPr>
          <p:cNvPr id="6" name="TextBox 5"/>
          <p:cNvSpPr txBox="1"/>
          <p:nvPr/>
        </p:nvSpPr>
        <p:spPr>
          <a:xfrm>
            <a:off x="644259" y="1608665"/>
            <a:ext cx="9855012" cy="5632311"/>
          </a:xfrm>
          <a:prstGeom prst="rect">
            <a:avLst/>
          </a:prstGeom>
          <a:noFill/>
        </p:spPr>
        <p:txBody>
          <a:bodyPr wrap="square" rtlCol="0">
            <a:spAutoFit/>
          </a:bodyPr>
          <a:lstStyle/>
          <a:p>
            <a:pPr defTabSz="914400">
              <a:defRPr/>
            </a:pPr>
            <a:r>
              <a:rPr lang="en-US" sz="4000" dirty="0" smtClean="0">
                <a:solidFill>
                  <a:schemeClr val="bg1"/>
                </a:solidFill>
                <a:latin typeface="Gill Sans MT" panose="020B0502020104020203" pitchFamily="34" charset="0"/>
              </a:rPr>
              <a:t>We need to link the information in the pixel to the management of the plot. </a:t>
            </a:r>
            <a:endParaRPr lang="en-US" sz="4000" i="1" dirty="0" smtClean="0">
              <a:solidFill>
                <a:schemeClr val="bg1"/>
              </a:solidFill>
              <a:latin typeface="Gill Sans MT" panose="020B0502020104020203" pitchFamily="34" charset="0"/>
            </a:endParaRPr>
          </a:p>
          <a:p>
            <a:pPr defTabSz="914400">
              <a:defRPr/>
            </a:pPr>
            <a:endParaRPr lang="en-US" sz="4000" dirty="0" smtClean="0">
              <a:solidFill>
                <a:schemeClr val="bg1"/>
              </a:solidFill>
              <a:latin typeface="Gill Sans MT" panose="020B0502020104020203" pitchFamily="34" charset="0"/>
            </a:endParaRPr>
          </a:p>
          <a:p>
            <a:pPr defTabSz="914400">
              <a:defRPr/>
            </a:pPr>
            <a:r>
              <a:rPr lang="en-US" sz="4000" dirty="0" smtClean="0">
                <a:solidFill>
                  <a:schemeClr val="bg1"/>
                </a:solidFill>
                <a:latin typeface="Gill Sans MT" panose="020B0502020104020203" pitchFamily="34" charset="0"/>
              </a:rPr>
              <a:t>Knowing </a:t>
            </a:r>
            <a:r>
              <a:rPr lang="en-US" sz="4000" dirty="0">
                <a:solidFill>
                  <a:schemeClr val="bg1"/>
                </a:solidFill>
                <a:latin typeface="Gill Sans MT" panose="020B0502020104020203" pitchFamily="34" charset="0"/>
              </a:rPr>
              <a:t>where fields and field boundaries are is essential for the correct interpretation of our observations of the land surface and vegetation cover at a level of detail that relates directly to land management</a:t>
            </a:r>
            <a:r>
              <a:rPr lang="en-US" sz="4000" dirty="0" smtClean="0">
                <a:solidFill>
                  <a:schemeClr val="bg1"/>
                </a:solidFill>
                <a:latin typeface="Gill Sans MT" panose="020B0502020104020203" pitchFamily="34" charset="0"/>
              </a:rPr>
              <a:t>.</a:t>
            </a:r>
          </a:p>
          <a:p>
            <a:pPr defTabSz="914400">
              <a:defRPr/>
            </a:pPr>
            <a:endParaRPr lang="en-US" sz="4000" i="1" dirty="0">
              <a:solidFill>
                <a:schemeClr val="bg1"/>
              </a:solidFill>
              <a:latin typeface="Gill Sans MT" panose="020B0502020104020203" pitchFamily="34" charset="0"/>
            </a:endParaRPr>
          </a:p>
        </p:txBody>
      </p:sp>
      <p:pic>
        <p:nvPicPr>
          <p:cNvPr id="2050" name="Picture 2" descr="http://www.sciencedirect.com/cache/MiamiImageURL/1-s2.0-S0034425715301851-gr2af_lrg.jpg/0?wchp=dGLbVBA-zSkWl&amp;pii=S00344257153018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62332" y="1584435"/>
            <a:ext cx="4247576" cy="696702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p:cNvSpPr>
            <a:spLocks noChangeArrowheads="1"/>
          </p:cNvSpPr>
          <p:nvPr/>
        </p:nvSpPr>
        <p:spPr bwMode="auto">
          <a:xfrm>
            <a:off x="11019432" y="8530570"/>
            <a:ext cx="523815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smtClean="0">
                <a:ln>
                  <a:noFill/>
                </a:ln>
                <a:solidFill>
                  <a:schemeClr val="bg1"/>
                </a:solidFill>
                <a:effectLst/>
                <a:latin typeface="Gill Sans MT" panose="020B0502020104020203" pitchFamily="34" charset="0"/>
              </a:rPr>
              <a:t>Detecting field boundaries automatically</a:t>
            </a:r>
            <a:r>
              <a:rPr kumimoji="0" lang="en-US" altLang="en-US" sz="1200" b="0" i="1" u="none" strike="noStrike" cap="none" normalizeH="0" dirty="0" smtClean="0">
                <a:ln>
                  <a:noFill/>
                </a:ln>
                <a:solidFill>
                  <a:schemeClr val="bg1"/>
                </a:solidFill>
                <a:effectLst/>
                <a:latin typeface="Gill Sans MT" panose="020B0502020104020203" pitchFamily="34" charset="0"/>
              </a:rPr>
              <a:t> from </a:t>
            </a:r>
            <a:r>
              <a:rPr kumimoji="0" lang="en-US" altLang="en-US" sz="1200" b="0" i="0" u="none" strike="noStrike" cap="none" normalizeH="0" baseline="0" dirty="0" smtClean="0">
                <a:ln>
                  <a:noFill/>
                </a:ln>
                <a:solidFill>
                  <a:schemeClr val="bg1"/>
                </a:solidFill>
                <a:effectLst/>
                <a:latin typeface="Gill Sans MT" panose="020B0502020104020203" pitchFamily="34" charset="0"/>
              </a:rPr>
              <a:t>L. Yan, D.P. Roy, Conterminous United States crop field size quantification from multi-temporal Landsat data, RSE,  Volume 172, January 2016, Pages 67-86, </a:t>
            </a:r>
          </a:p>
        </p:txBody>
      </p:sp>
      <p:sp>
        <p:nvSpPr>
          <p:cNvPr id="7" name="TextBox 6"/>
          <p:cNvSpPr txBox="1"/>
          <p:nvPr/>
        </p:nvSpPr>
        <p:spPr>
          <a:xfrm>
            <a:off x="604371" y="1584435"/>
            <a:ext cx="15005537" cy="6863417"/>
          </a:xfrm>
          <a:prstGeom prst="rect">
            <a:avLst/>
          </a:prstGeom>
          <a:solidFill>
            <a:srgbClr val="C00000"/>
          </a:solidFill>
        </p:spPr>
        <p:txBody>
          <a:bodyPr wrap="square" rtlCol="0">
            <a:spAutoFit/>
          </a:bodyPr>
          <a:lstStyle/>
          <a:p>
            <a:pPr defTabSz="914400">
              <a:defRPr/>
            </a:pPr>
            <a:r>
              <a:rPr lang="en-US" sz="4000" dirty="0">
                <a:solidFill>
                  <a:schemeClr val="bg1"/>
                </a:solidFill>
                <a:latin typeface="Gill Sans MT" panose="020B0502020104020203" pitchFamily="34" charset="0"/>
              </a:rPr>
              <a:t>OpenStreetMap has been hugely successful. What if we could develop an </a:t>
            </a:r>
            <a:r>
              <a:rPr lang="en-US" sz="4000" dirty="0" smtClean="0">
                <a:solidFill>
                  <a:schemeClr val="bg1"/>
                </a:solidFill>
                <a:latin typeface="Gill Sans MT" panose="020B0502020104020203" pitchFamily="34" charset="0"/>
              </a:rPr>
              <a:t>OpenFieldMap?</a:t>
            </a:r>
          </a:p>
          <a:p>
            <a:pPr defTabSz="914400">
              <a:defRPr/>
            </a:pPr>
            <a:endParaRPr lang="en-US" sz="4000" dirty="0" smtClean="0">
              <a:solidFill>
                <a:schemeClr val="bg1"/>
              </a:solidFill>
              <a:latin typeface="Gill Sans MT" panose="020B0502020104020203" pitchFamily="34" charset="0"/>
            </a:endParaRPr>
          </a:p>
          <a:p>
            <a:pPr defTabSz="914400">
              <a:defRPr/>
            </a:pPr>
            <a:r>
              <a:rPr lang="en-US" sz="4000" dirty="0">
                <a:solidFill>
                  <a:schemeClr val="bg1"/>
                </a:solidFill>
                <a:latin typeface="Gill Sans MT" panose="020B0502020104020203" pitchFamily="34" charset="0"/>
              </a:rPr>
              <a:t>Can field boundaries be digitized on demand when a field survey takes </a:t>
            </a:r>
            <a:r>
              <a:rPr lang="en-US" sz="4000" dirty="0" smtClean="0">
                <a:solidFill>
                  <a:schemeClr val="bg1"/>
                </a:solidFill>
                <a:latin typeface="Gill Sans MT" panose="020B0502020104020203" pitchFamily="34" charset="0"/>
              </a:rPr>
              <a:t>place, giving you area, yield and production estimates?</a:t>
            </a:r>
          </a:p>
          <a:p>
            <a:pPr defTabSz="914400">
              <a:defRPr/>
            </a:pPr>
            <a:endParaRPr lang="en-US" sz="4000" dirty="0">
              <a:solidFill>
                <a:schemeClr val="bg1"/>
              </a:solidFill>
              <a:latin typeface="Gill Sans MT" panose="020B0502020104020203" pitchFamily="34" charset="0"/>
            </a:endParaRPr>
          </a:p>
          <a:p>
            <a:pPr defTabSz="914400">
              <a:tabLst>
                <a:tab pos="7180263" algn="l"/>
              </a:tabLst>
              <a:defRPr/>
            </a:pPr>
            <a:r>
              <a:rPr lang="en-US" sz="4000" dirty="0" smtClean="0">
                <a:solidFill>
                  <a:schemeClr val="bg1"/>
                </a:solidFill>
                <a:latin typeface="Gill Sans MT" panose="020B0502020104020203" pitchFamily="34" charset="0"/>
              </a:rPr>
              <a:t>ITC will start a small study in Ethiopia that uses crowd sourced digitizing, ground based tracing and semi-automated methods to assess which works best under a range of environmental x smallholder conditions.  There are so many applications where we need field boundaries that we cannot continue without them.</a:t>
            </a:r>
          </a:p>
        </p:txBody>
      </p:sp>
    </p:spTree>
    <p:extLst>
      <p:ext uri="{BB962C8B-B14F-4D97-AF65-F5344CB8AC3E}">
        <p14:creationId xmlns:p14="http://schemas.microsoft.com/office/powerpoint/2010/main" val="331253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16257588" cy="845286"/>
          </a:xfrm>
          <a:prstGeom prst="rect">
            <a:avLst/>
          </a:prstGeom>
        </p:spPr>
        <p:txBody>
          <a:bodyPr vert="horz" lIns="91440" tIns="45720" rIns="91440" bIns="45720" rtlCol="0" anchor="ctr">
            <a:normAutofit fontScale="97500" lnSpcReduction="10000"/>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pPr algn="ctr"/>
            <a:r>
              <a:rPr lang="en-US" dirty="0" smtClean="0">
                <a:solidFill>
                  <a:srgbClr val="EF8221"/>
                </a:solidFill>
                <a:latin typeface="Gill Sans MT" panose="020B0502020104020203" pitchFamily="34" charset="0"/>
                <a:cs typeface="Arial Narrow"/>
              </a:rPr>
              <a:t>4 Drones, scaling up by scaling down</a:t>
            </a:r>
            <a:endParaRPr lang="en-US" dirty="0">
              <a:solidFill>
                <a:srgbClr val="EF8221"/>
              </a:solidFill>
              <a:latin typeface="Gill Sans MT" panose="020B0502020104020203" pitchFamily="34" charset="0"/>
              <a:cs typeface="Arial Narrow"/>
            </a:endParaRPr>
          </a:p>
        </p:txBody>
      </p:sp>
      <p:sp>
        <p:nvSpPr>
          <p:cNvPr id="6" name="TextBox 5"/>
          <p:cNvSpPr txBox="1"/>
          <p:nvPr/>
        </p:nvSpPr>
        <p:spPr>
          <a:xfrm>
            <a:off x="644259" y="1608665"/>
            <a:ext cx="14975492" cy="6863417"/>
          </a:xfrm>
          <a:prstGeom prst="rect">
            <a:avLst/>
          </a:prstGeom>
          <a:noFill/>
        </p:spPr>
        <p:txBody>
          <a:bodyPr wrap="square" rtlCol="0">
            <a:spAutoFit/>
          </a:bodyPr>
          <a:lstStyle/>
          <a:p>
            <a:pPr defTabSz="914400">
              <a:defRPr/>
            </a:pPr>
            <a:r>
              <a:rPr lang="en-US" sz="4000" b="1" dirty="0" smtClean="0">
                <a:solidFill>
                  <a:schemeClr val="bg1"/>
                </a:solidFill>
                <a:latin typeface="Gill Sans MT" panose="020B0502020104020203" pitchFamily="34" charset="0"/>
              </a:rPr>
              <a:t>As prices drop and components shrink, will technology become accessible?</a:t>
            </a:r>
          </a:p>
          <a:p>
            <a:pPr defTabSz="914400">
              <a:defRPr/>
            </a:pPr>
            <a:r>
              <a:rPr lang="en-US" sz="4000" dirty="0" smtClean="0">
                <a:solidFill>
                  <a:schemeClr val="bg1"/>
                </a:solidFill>
                <a:latin typeface="Gill Sans MT" panose="020B0502020104020203" pitchFamily="34" charset="0"/>
              </a:rPr>
              <a:t>What if every farmer had a drone the size of box of matches, housed in a solar powered homebase, that could monitor the field from a few meters height once a day?</a:t>
            </a:r>
          </a:p>
          <a:p>
            <a:pPr defTabSz="914400">
              <a:defRPr/>
            </a:pPr>
            <a:r>
              <a:rPr lang="en-US" sz="4000" dirty="0" smtClean="0">
                <a:solidFill>
                  <a:schemeClr val="bg1"/>
                </a:solidFill>
                <a:latin typeface="Gill Sans MT" panose="020B0502020104020203" pitchFamily="34" charset="0"/>
              </a:rPr>
              <a:t>What if that homebase could compute a range of useful information from that monitoring and share it?</a:t>
            </a:r>
          </a:p>
          <a:p>
            <a:pPr defTabSz="914400">
              <a:defRPr/>
            </a:pPr>
            <a:r>
              <a:rPr lang="en-US" sz="4000" dirty="0" smtClean="0">
                <a:solidFill>
                  <a:schemeClr val="bg1"/>
                </a:solidFill>
                <a:latin typeface="Gill Sans MT" panose="020B0502020104020203" pitchFamily="34" charset="0"/>
              </a:rPr>
              <a:t>What if that information was shared not just with the farmer but also with various people in the value chain (IOT)?</a:t>
            </a:r>
          </a:p>
          <a:p>
            <a:pPr defTabSz="914400">
              <a:defRPr/>
            </a:pPr>
            <a:r>
              <a:rPr lang="en-US" sz="4000" dirty="0" smtClean="0">
                <a:solidFill>
                  <a:schemeClr val="bg1"/>
                </a:solidFill>
                <a:latin typeface="Gill Sans MT" panose="020B0502020104020203" pitchFamily="34" charset="0"/>
              </a:rPr>
              <a:t>What if the costs of that drone were part of a technology package that helped deliver services to the farmer?</a:t>
            </a:r>
            <a:endParaRPr lang="en-US" sz="40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04257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16257588" cy="845286"/>
          </a:xfrm>
          <a:prstGeom prst="rect">
            <a:avLst/>
          </a:prstGeom>
        </p:spPr>
        <p:txBody>
          <a:bodyPr vert="horz" lIns="91440" tIns="45720" rIns="91440" bIns="45720" rtlCol="0" anchor="ctr">
            <a:normAutofit fontScale="97500" lnSpcReduction="10000"/>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pPr algn="ctr"/>
            <a:r>
              <a:rPr lang="en-US" dirty="0" smtClean="0">
                <a:solidFill>
                  <a:srgbClr val="EF8221"/>
                </a:solidFill>
                <a:latin typeface="Gill Sans MT" panose="020B0502020104020203" pitchFamily="34" charset="0"/>
                <a:cs typeface="Arial Narrow"/>
              </a:rPr>
              <a:t>And finally,  what is essential?</a:t>
            </a:r>
            <a:endParaRPr lang="en-US" dirty="0">
              <a:solidFill>
                <a:srgbClr val="EF8221"/>
              </a:solidFill>
              <a:latin typeface="Gill Sans MT" panose="020B0502020104020203" pitchFamily="34" charset="0"/>
              <a:cs typeface="Arial Narrow"/>
            </a:endParaRPr>
          </a:p>
        </p:txBody>
      </p:sp>
      <p:sp>
        <p:nvSpPr>
          <p:cNvPr id="6" name="TextBox 5"/>
          <p:cNvSpPr txBox="1"/>
          <p:nvPr/>
        </p:nvSpPr>
        <p:spPr>
          <a:xfrm>
            <a:off x="644258" y="1608665"/>
            <a:ext cx="15613330" cy="5632311"/>
          </a:xfrm>
          <a:prstGeom prst="rect">
            <a:avLst/>
          </a:prstGeom>
          <a:noFill/>
        </p:spPr>
        <p:txBody>
          <a:bodyPr wrap="square" rtlCol="0">
            <a:spAutoFit/>
          </a:bodyPr>
          <a:lstStyle/>
          <a:p>
            <a:pPr defTabSz="914400">
              <a:defRPr/>
            </a:pPr>
            <a:r>
              <a:rPr lang="nl-NL" sz="4000" dirty="0" smtClean="0">
                <a:solidFill>
                  <a:schemeClr val="bg1"/>
                </a:solidFill>
                <a:latin typeface="Gill Sans MT" panose="020B0502020104020203" pitchFamily="34" charset="0"/>
              </a:rPr>
              <a:t>The climate community has defined </a:t>
            </a:r>
            <a:r>
              <a:rPr lang="nl-NL" sz="4000" b="1" dirty="0" smtClean="0">
                <a:solidFill>
                  <a:schemeClr val="bg1"/>
                </a:solidFill>
                <a:latin typeface="Gill Sans MT" panose="020B0502020104020203" pitchFamily="34" charset="0"/>
              </a:rPr>
              <a:t>Essential Climate Variables </a:t>
            </a:r>
          </a:p>
          <a:p>
            <a:pPr defTabSz="914400">
              <a:defRPr/>
            </a:pPr>
            <a:endParaRPr lang="nl-NL" sz="4000" dirty="0">
              <a:solidFill>
                <a:schemeClr val="bg1"/>
              </a:solidFill>
              <a:latin typeface="Gill Sans MT" panose="020B0502020104020203" pitchFamily="34" charset="0"/>
            </a:endParaRPr>
          </a:p>
          <a:p>
            <a:pPr defTabSz="914400">
              <a:defRPr/>
            </a:pPr>
            <a:r>
              <a:rPr lang="nl-NL" sz="4000" dirty="0" smtClean="0">
                <a:solidFill>
                  <a:schemeClr val="bg1"/>
                </a:solidFill>
                <a:latin typeface="Gill Sans MT" panose="020B0502020104020203" pitchFamily="34" charset="0"/>
              </a:rPr>
              <a:t>The biodiversity community is defining </a:t>
            </a:r>
            <a:r>
              <a:rPr lang="nl-NL" sz="4000" b="1" dirty="0" smtClean="0">
                <a:solidFill>
                  <a:schemeClr val="bg1"/>
                </a:solidFill>
                <a:latin typeface="Gill Sans MT" panose="020B0502020104020203" pitchFamily="34" charset="0"/>
              </a:rPr>
              <a:t>Essential </a:t>
            </a:r>
            <a:r>
              <a:rPr lang="nl-NL" sz="4000" b="1" dirty="0">
                <a:solidFill>
                  <a:schemeClr val="bg1"/>
                </a:solidFill>
                <a:latin typeface="Gill Sans MT" panose="020B0502020104020203" pitchFamily="34" charset="0"/>
              </a:rPr>
              <a:t>Biodiversity </a:t>
            </a:r>
            <a:r>
              <a:rPr lang="nl-NL" sz="4000" b="1" dirty="0" smtClean="0">
                <a:solidFill>
                  <a:schemeClr val="bg1"/>
                </a:solidFill>
                <a:latin typeface="Gill Sans MT" panose="020B0502020104020203" pitchFamily="34" charset="0"/>
              </a:rPr>
              <a:t>Variables</a:t>
            </a:r>
          </a:p>
          <a:p>
            <a:pPr defTabSz="914400">
              <a:defRPr/>
            </a:pPr>
            <a:endParaRPr lang="nl-NL" sz="4000" dirty="0">
              <a:solidFill>
                <a:schemeClr val="bg1"/>
              </a:solidFill>
              <a:latin typeface="Gill Sans MT" panose="020B0502020104020203" pitchFamily="34" charset="0"/>
            </a:endParaRPr>
          </a:p>
          <a:p>
            <a:pPr defTabSz="914400">
              <a:defRPr/>
            </a:pPr>
            <a:r>
              <a:rPr lang="nl-NL" sz="4000" dirty="0" smtClean="0">
                <a:solidFill>
                  <a:schemeClr val="bg1"/>
                </a:solidFill>
                <a:latin typeface="Gill Sans MT" panose="020B0502020104020203" pitchFamily="34" charset="0"/>
              </a:rPr>
              <a:t>The agriculture community is … </a:t>
            </a:r>
          </a:p>
          <a:p>
            <a:pPr defTabSz="914400">
              <a:defRPr/>
            </a:pPr>
            <a:endParaRPr lang="nl-NL" sz="4000" dirty="0">
              <a:solidFill>
                <a:schemeClr val="bg1"/>
              </a:solidFill>
              <a:latin typeface="Gill Sans MT" panose="020B0502020104020203" pitchFamily="34" charset="0"/>
            </a:endParaRPr>
          </a:p>
          <a:p>
            <a:pPr defTabSz="914400">
              <a:defRPr/>
            </a:pPr>
            <a:r>
              <a:rPr lang="nl-NL" sz="4000" dirty="0" smtClean="0">
                <a:solidFill>
                  <a:schemeClr val="bg1"/>
                </a:solidFill>
                <a:latin typeface="Gill Sans MT" panose="020B0502020104020203" pitchFamily="34" charset="0"/>
              </a:rPr>
              <a:t>Do we need to / Can we agree on essential variables that will help improve our understanding of agricultural systems? How will they be collected, who will do it and who will own/curate the information?</a:t>
            </a:r>
          </a:p>
        </p:txBody>
      </p:sp>
      <p:sp>
        <p:nvSpPr>
          <p:cNvPr id="2" name="Rectangle 1"/>
          <p:cNvSpPr/>
          <p:nvPr/>
        </p:nvSpPr>
        <p:spPr>
          <a:xfrm>
            <a:off x="374754" y="7509514"/>
            <a:ext cx="15439869" cy="1323439"/>
          </a:xfrm>
          <a:prstGeom prst="rect">
            <a:avLst/>
          </a:prstGeom>
          <a:solidFill>
            <a:srgbClr val="C00000"/>
          </a:solidFill>
        </p:spPr>
        <p:txBody>
          <a:bodyPr wrap="square">
            <a:spAutoFit/>
          </a:bodyPr>
          <a:lstStyle/>
          <a:p>
            <a:pPr defTabSz="914400">
              <a:defRPr/>
            </a:pPr>
            <a:r>
              <a:rPr lang="nl-NL" sz="4000" dirty="0">
                <a:solidFill>
                  <a:schemeClr val="bg1"/>
                </a:solidFill>
                <a:latin typeface="Gill Sans MT" panose="020B0502020104020203" pitchFamily="34" charset="0"/>
              </a:rPr>
              <a:t>Is the CGIAR Big Data / Open Data platform an opportunity to work out what these variables are and how to go about obtaining them?</a:t>
            </a:r>
          </a:p>
        </p:txBody>
      </p:sp>
    </p:spTree>
    <p:extLst>
      <p:ext uri="{BB962C8B-B14F-4D97-AF65-F5344CB8AC3E}">
        <p14:creationId xmlns:p14="http://schemas.microsoft.com/office/powerpoint/2010/main" val="303518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79471" y="8515480"/>
            <a:ext cx="2969901" cy="572263"/>
          </a:xfrm>
          <a:prstGeom prst="rect">
            <a:avLst/>
          </a:prstGeom>
        </p:spPr>
      </p:pic>
      <p:pic>
        <p:nvPicPr>
          <p:cNvPr id="37" name="Picture 36"/>
          <p:cNvPicPr preferRelativeResize="0">
            <a:picLocks noChangeAspect="1"/>
          </p:cNvPicPr>
          <p:nvPr/>
        </p:nvPicPr>
        <p:blipFill rotWithShape="1">
          <a:blip r:embed="rId4" cstate="print">
            <a:extLst>
              <a:ext uri="{28A0092B-C50C-407E-A947-70E740481C1C}">
                <a14:useLocalDpi xmlns:a14="http://schemas.microsoft.com/office/drawing/2010/main" val="0"/>
              </a:ext>
            </a:extLst>
          </a:blip>
          <a:srcRect b="18550"/>
          <a:stretch/>
        </p:blipFill>
        <p:spPr>
          <a:xfrm>
            <a:off x="88923" y="8026103"/>
            <a:ext cx="910467" cy="847388"/>
          </a:xfrm>
          <a:prstGeom prst="rect">
            <a:avLst/>
          </a:prstGeom>
          <a:noFill/>
          <a:ln>
            <a:noFill/>
          </a:ln>
        </p:spPr>
      </p:pic>
      <p:pic>
        <p:nvPicPr>
          <p:cNvPr id="38" name="Picture 37"/>
          <p:cNvPicPr>
            <a:picLocks noChangeAspect="1"/>
          </p:cNvPicPr>
          <p:nvPr/>
        </p:nvPicPr>
        <p:blipFill>
          <a:blip r:embed="rId5"/>
          <a:stretch>
            <a:fillRect/>
          </a:stretch>
        </p:blipFill>
        <p:spPr>
          <a:xfrm>
            <a:off x="202792" y="8801611"/>
            <a:ext cx="1024834" cy="426485"/>
          </a:xfrm>
          <a:prstGeom prst="rect">
            <a:avLst/>
          </a:prstGeom>
        </p:spPr>
      </p:pic>
      <p:sp>
        <p:nvSpPr>
          <p:cNvPr id="43" name="TextBox 42"/>
          <p:cNvSpPr txBox="1"/>
          <p:nvPr/>
        </p:nvSpPr>
        <p:spPr>
          <a:xfrm>
            <a:off x="0" y="3444739"/>
            <a:ext cx="16257588" cy="1015663"/>
          </a:xfrm>
          <a:prstGeom prst="rect">
            <a:avLst/>
          </a:prstGeom>
          <a:noFill/>
        </p:spPr>
        <p:txBody>
          <a:bodyPr wrap="square" rtlCol="0">
            <a:spAutoFit/>
          </a:bodyPr>
          <a:lstStyle/>
          <a:p>
            <a:pPr algn="ctr"/>
            <a:r>
              <a:rPr lang="en-US" sz="6000" dirty="0" smtClean="0">
                <a:solidFill>
                  <a:schemeClr val="bg2">
                    <a:lumMod val="90000"/>
                  </a:schemeClr>
                </a:solidFill>
                <a:latin typeface="Gill Sans MT" panose="020B0502020104020203" pitchFamily="34" charset="0"/>
              </a:rPr>
              <a:t>Thanks</a:t>
            </a:r>
          </a:p>
        </p:txBody>
      </p:sp>
    </p:spTree>
    <p:extLst>
      <p:ext uri="{BB962C8B-B14F-4D97-AF65-F5344CB8AC3E}">
        <p14:creationId xmlns:p14="http://schemas.microsoft.com/office/powerpoint/2010/main" val="359825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431" b="15981"/>
          <a:stretch/>
        </p:blipFill>
        <p:spPr>
          <a:xfrm>
            <a:off x="0" y="-46891"/>
            <a:ext cx="16257588" cy="9190892"/>
          </a:xfrm>
        </p:spPr>
      </p:pic>
      <p:sp>
        <p:nvSpPr>
          <p:cNvPr id="7" name="TextBox 6"/>
          <p:cNvSpPr txBox="1"/>
          <p:nvPr/>
        </p:nvSpPr>
        <p:spPr>
          <a:xfrm>
            <a:off x="0" y="8682335"/>
            <a:ext cx="8700587" cy="461665"/>
          </a:xfrm>
          <a:prstGeom prst="rect">
            <a:avLst/>
          </a:prstGeom>
          <a:noFill/>
        </p:spPr>
        <p:txBody>
          <a:bodyPr wrap="none" rtlCol="0">
            <a:spAutoFit/>
          </a:bodyPr>
          <a:lstStyle/>
          <a:p>
            <a:r>
              <a:rPr lang="en-US" i="1" dirty="0">
                <a:solidFill>
                  <a:schemeClr val="bg1"/>
                </a:solidFill>
              </a:rPr>
              <a:t>Farmer with his mobile phone in Bihar, India (M. </a:t>
            </a:r>
            <a:r>
              <a:rPr lang="en-US" i="1" dirty="0" smtClean="0">
                <a:solidFill>
                  <a:schemeClr val="bg1"/>
                </a:solidFill>
              </a:rPr>
              <a:t>DeFreese/CIMMYT)</a:t>
            </a:r>
            <a:endParaRPr lang="en-GB" i="1" dirty="0">
              <a:solidFill>
                <a:schemeClr val="bg1"/>
              </a:solidFill>
            </a:endParaRPr>
          </a:p>
        </p:txBody>
      </p:sp>
      <p:sp>
        <p:nvSpPr>
          <p:cNvPr id="3" name="Rectangle 2"/>
          <p:cNvSpPr/>
          <p:nvPr/>
        </p:nvSpPr>
        <p:spPr>
          <a:xfrm>
            <a:off x="359764" y="359206"/>
            <a:ext cx="15574780" cy="2631490"/>
          </a:xfrm>
          <a:prstGeom prst="rect">
            <a:avLst/>
          </a:prstGeom>
          <a:solidFill>
            <a:schemeClr val="tx1">
              <a:alpha val="9000"/>
            </a:schemeClr>
          </a:solidFill>
        </p:spPr>
        <p:txBody>
          <a:bodyPr wrap="square">
            <a:spAutoFit/>
          </a:bodyPr>
          <a:lstStyle/>
          <a:p>
            <a:pPr algn="ctr"/>
            <a:r>
              <a:rPr lang="en-US" sz="5500" dirty="0" smtClean="0">
                <a:solidFill>
                  <a:schemeClr val="bg1"/>
                </a:solidFill>
                <a:latin typeface="Arial Narrow" panose="020B0606020202030204" pitchFamily="34" charset="0"/>
              </a:rPr>
              <a:t>How can innovations </a:t>
            </a:r>
            <a:r>
              <a:rPr lang="en-US" sz="5500" dirty="0">
                <a:solidFill>
                  <a:schemeClr val="bg1"/>
                </a:solidFill>
                <a:latin typeface="Arial Narrow" panose="020B0606020202030204" pitchFamily="34" charset="0"/>
              </a:rPr>
              <a:t>in geospatial technologies and methods </a:t>
            </a:r>
            <a:r>
              <a:rPr lang="en-US" sz="5500" dirty="0" smtClean="0">
                <a:solidFill>
                  <a:schemeClr val="bg1"/>
                </a:solidFill>
                <a:latin typeface="Arial Narrow" panose="020B0606020202030204" pitchFamily="34" charset="0"/>
              </a:rPr>
              <a:t>reduce </a:t>
            </a:r>
            <a:r>
              <a:rPr lang="en-US" sz="5500" dirty="0">
                <a:solidFill>
                  <a:schemeClr val="bg1"/>
                </a:solidFill>
                <a:latin typeface="Arial Narrow" panose="020B0606020202030204" pitchFamily="34" charset="0"/>
              </a:rPr>
              <a:t>conventional agricultural data challenges, generate better baselines, and monitor </a:t>
            </a:r>
            <a:r>
              <a:rPr lang="en-US" sz="5500" dirty="0" smtClean="0">
                <a:solidFill>
                  <a:schemeClr val="bg1"/>
                </a:solidFill>
                <a:latin typeface="Arial Narrow" panose="020B0606020202030204" pitchFamily="34" charset="0"/>
              </a:rPr>
              <a:t>progress?</a:t>
            </a:r>
            <a:endParaRPr lang="en-GB" sz="55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24246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Requests\RiceTodayMapPage\13_ValueofRice\allcropvalue.png"/>
          <p:cNvPicPr>
            <a:picLocks noChangeAspect="1" noChangeArrowheads="1"/>
          </p:cNvPicPr>
          <p:nvPr/>
        </p:nvPicPr>
        <p:blipFill>
          <a:blip r:embed="rId3" cstate="print"/>
          <a:srcRect/>
          <a:stretch>
            <a:fillRect/>
          </a:stretch>
        </p:blipFill>
        <p:spPr bwMode="auto">
          <a:xfrm>
            <a:off x="-1" y="1996204"/>
            <a:ext cx="16223769" cy="5623793"/>
          </a:xfrm>
          <a:prstGeom prst="rect">
            <a:avLst/>
          </a:prstGeom>
          <a:noFill/>
        </p:spPr>
      </p:pic>
      <p:pic>
        <p:nvPicPr>
          <p:cNvPr id="7" name="Picture 3" descr="legend2"/>
          <p:cNvPicPr>
            <a:picLocks noChangeAspect="1" noChangeArrowheads="1"/>
          </p:cNvPicPr>
          <p:nvPr/>
        </p:nvPicPr>
        <p:blipFill>
          <a:blip r:embed="rId4" cstate="screen"/>
          <a:srcRect/>
          <a:stretch>
            <a:fillRect/>
          </a:stretch>
        </p:blipFill>
        <p:spPr bwMode="auto">
          <a:xfrm>
            <a:off x="3055419" y="7569196"/>
            <a:ext cx="10146750" cy="1428084"/>
          </a:xfrm>
          <a:prstGeom prst="rect">
            <a:avLst/>
          </a:prstGeom>
          <a:noFill/>
          <a:ln w="9525">
            <a:noFill/>
            <a:miter lim="800000"/>
            <a:headEnd/>
            <a:tailEnd/>
          </a:ln>
        </p:spPr>
      </p:pic>
      <p:sp>
        <p:nvSpPr>
          <p:cNvPr id="3" name="Title 1"/>
          <p:cNvSpPr>
            <a:spLocks noGrp="1"/>
          </p:cNvSpPr>
          <p:nvPr>
            <p:ph type="title"/>
          </p:nvPr>
        </p:nvSpPr>
        <p:spPr>
          <a:xfrm>
            <a:off x="0" y="0"/>
            <a:ext cx="16257588" cy="845286"/>
          </a:xfrm>
        </p:spPr>
        <p:txBody>
          <a:bodyPr>
            <a:normAutofit fontScale="90000"/>
          </a:bodyPr>
          <a:lstStyle/>
          <a:p>
            <a:pPr algn="ctr"/>
            <a:r>
              <a:rPr lang="en-US" dirty="0" smtClean="0">
                <a:solidFill>
                  <a:srgbClr val="EF8221"/>
                </a:solidFill>
                <a:latin typeface="Gill Sans MT" panose="020B0502020104020203" pitchFamily="34" charset="0"/>
                <a:cs typeface="Arial Narrow"/>
              </a:rPr>
              <a:t>Agricultural production is worth $2.25 trillion per year</a:t>
            </a:r>
            <a:endParaRPr lang="en-US" dirty="0">
              <a:solidFill>
                <a:srgbClr val="EF8221"/>
              </a:solidFill>
              <a:latin typeface="Gill Sans MT" panose="020B0502020104020203" pitchFamily="34" charset="0"/>
              <a:cs typeface="Arial Narrow"/>
            </a:endParaRPr>
          </a:p>
        </p:txBody>
      </p:sp>
      <p:sp>
        <p:nvSpPr>
          <p:cNvPr id="5" name="Rectangle 4"/>
          <p:cNvSpPr/>
          <p:nvPr/>
        </p:nvSpPr>
        <p:spPr>
          <a:xfrm>
            <a:off x="367325" y="4593241"/>
            <a:ext cx="3713611" cy="2862322"/>
          </a:xfrm>
          <a:prstGeom prst="rect">
            <a:avLst/>
          </a:prstGeom>
        </p:spPr>
        <p:txBody>
          <a:bodyPr wrap="square">
            <a:spAutoFit/>
          </a:bodyPr>
          <a:lstStyle/>
          <a:p>
            <a:pPr>
              <a:spcAft>
                <a:spcPts val="1000"/>
              </a:spcAft>
            </a:pPr>
            <a:r>
              <a:rPr lang="en-US" sz="3000" dirty="0" smtClean="0">
                <a:solidFill>
                  <a:schemeClr val="bg1"/>
                </a:solidFill>
                <a:latin typeface="Gill Sans MT" panose="020B0502020104020203" pitchFamily="34" charset="0"/>
                <a:ea typeface="Calibri" panose="020F0502020204030204" pitchFamily="34" charset="0"/>
                <a:cs typeface="Times New Roman" panose="02020603050405020304" pitchFamily="18" charset="0"/>
              </a:rPr>
              <a:t>The agricultural sector employs around one billion people.  Around 2.6 billion people depend on agriculture for their livelihood.</a:t>
            </a:r>
            <a:endParaRPr lang="en-GB" sz="3000" i="1" dirty="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8" name="Rectangle 7"/>
          <p:cNvSpPr/>
          <p:nvPr/>
        </p:nvSpPr>
        <p:spPr>
          <a:xfrm>
            <a:off x="265722" y="1325108"/>
            <a:ext cx="15736277" cy="553998"/>
          </a:xfrm>
          <a:prstGeom prst="rect">
            <a:avLst/>
          </a:prstGeom>
        </p:spPr>
        <p:txBody>
          <a:bodyPr wrap="square">
            <a:spAutoFit/>
          </a:bodyPr>
          <a:lstStyle/>
          <a:p>
            <a:pPr algn="just">
              <a:spcAft>
                <a:spcPts val="1000"/>
              </a:spcAft>
            </a:pPr>
            <a:r>
              <a:rPr lang="en-GB" sz="3000" dirty="0" smtClean="0">
                <a:solidFill>
                  <a:schemeClr val="bg1"/>
                </a:solidFill>
                <a:latin typeface="Gill Sans MT" panose="020B0502020104020203" pitchFamily="34" charset="0"/>
                <a:ea typeface="Calibri" panose="020F0502020204030204" pitchFamily="34" charset="0"/>
                <a:cs typeface="Times New Roman" panose="02020603050405020304" pitchFamily="18" charset="0"/>
              </a:rPr>
              <a:t>Two thirds comes from crops, one third from fisheries &amp; livestock</a:t>
            </a:r>
            <a:endParaRPr lang="en-GB" sz="3000" i="1" dirty="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570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2424942591"/>
              </p:ext>
            </p:extLst>
          </p:nvPr>
        </p:nvGraphicFramePr>
        <p:xfrm>
          <a:off x="1708879" y="3927423"/>
          <a:ext cx="12231974" cy="521657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a:spLocks noGrp="1"/>
          </p:cNvSpPr>
          <p:nvPr>
            <p:ph type="title"/>
          </p:nvPr>
        </p:nvSpPr>
        <p:spPr>
          <a:xfrm>
            <a:off x="0" y="0"/>
            <a:ext cx="16257588" cy="845286"/>
          </a:xfrm>
        </p:spPr>
        <p:txBody>
          <a:bodyPr>
            <a:normAutofit/>
          </a:bodyPr>
          <a:lstStyle/>
          <a:p>
            <a:pPr algn="ctr"/>
            <a:r>
              <a:rPr lang="en-US" sz="4800" dirty="0" smtClean="0">
                <a:solidFill>
                  <a:srgbClr val="EF8221"/>
                </a:solidFill>
                <a:latin typeface="Gill Sans MT" panose="020B0502020104020203" pitchFamily="34" charset="0"/>
                <a:cs typeface="Arial Narrow"/>
              </a:rPr>
              <a:t>Of the 570m farms in the world, 400m are less than 1 hectare…</a:t>
            </a:r>
            <a:endParaRPr lang="en-US" sz="4800" dirty="0">
              <a:solidFill>
                <a:srgbClr val="EF8221"/>
              </a:solidFill>
              <a:latin typeface="Gill Sans MT" panose="020B0502020104020203" pitchFamily="34" charset="0"/>
              <a:cs typeface="Arial Narrow"/>
            </a:endParaRPr>
          </a:p>
        </p:txBody>
      </p:sp>
      <p:sp>
        <p:nvSpPr>
          <p:cNvPr id="5" name="Rectangle 4"/>
          <p:cNvSpPr/>
          <p:nvPr/>
        </p:nvSpPr>
        <p:spPr>
          <a:xfrm>
            <a:off x="265722" y="1325108"/>
            <a:ext cx="15736277" cy="2785378"/>
          </a:xfrm>
          <a:prstGeom prst="rect">
            <a:avLst/>
          </a:prstGeom>
        </p:spPr>
        <p:txBody>
          <a:bodyPr wrap="square">
            <a:spAutoFit/>
          </a:bodyPr>
          <a:lstStyle/>
          <a:p>
            <a:pPr algn="just">
              <a:spcAft>
                <a:spcPts val="1000"/>
              </a:spcAft>
            </a:pPr>
            <a:r>
              <a:rPr lang="en-GB" sz="4000" dirty="0" smtClean="0">
                <a:solidFill>
                  <a:srgbClr val="EF8221"/>
                </a:solidFill>
                <a:latin typeface="Gill Sans MT" panose="020B0502020104020203" pitchFamily="34" charset="0"/>
                <a:ea typeface="Calibri" panose="020F0502020204030204" pitchFamily="34" charset="0"/>
                <a:cs typeface="Times New Roman" panose="02020603050405020304" pitchFamily="18" charset="0"/>
              </a:rPr>
              <a:t>…but they occupy only 8% of agricultural land.</a:t>
            </a:r>
          </a:p>
          <a:p>
            <a:pPr algn="just">
              <a:spcAft>
                <a:spcPts val="1000"/>
              </a:spcAft>
            </a:pPr>
            <a:r>
              <a:rPr lang="en-US" sz="4000" dirty="0" smtClean="0">
                <a:solidFill>
                  <a:schemeClr val="bg1"/>
                </a:solidFill>
                <a:latin typeface="Gill Sans MT" panose="020B0502020104020203" pitchFamily="34" charset="0"/>
                <a:ea typeface="Calibri" panose="020F0502020204030204" pitchFamily="34" charset="0"/>
                <a:cs typeface="Times New Roman" panose="02020603050405020304" pitchFamily="18" charset="0"/>
              </a:rPr>
              <a:t>In lower income countries, 95% of the farms are five hectares or less. </a:t>
            </a:r>
          </a:p>
          <a:p>
            <a:pPr algn="just">
              <a:spcAft>
                <a:spcPts val="1000"/>
              </a:spcAft>
            </a:pPr>
            <a:r>
              <a:rPr lang="en-US" sz="4000" dirty="0" smtClean="0">
                <a:solidFill>
                  <a:schemeClr val="bg1"/>
                </a:solidFill>
                <a:latin typeface="Gill Sans MT" panose="020B0502020104020203" pitchFamily="34" charset="0"/>
                <a:ea typeface="Calibri" panose="020F0502020204030204" pitchFamily="34" charset="0"/>
                <a:cs typeface="Times New Roman" panose="02020603050405020304" pitchFamily="18" charset="0"/>
              </a:rPr>
              <a:t>These smaller farms produce the majority of food in Africa and Asia. </a:t>
            </a:r>
          </a:p>
          <a:p>
            <a:pPr algn="just">
              <a:spcAft>
                <a:spcPts val="1000"/>
              </a:spcAft>
            </a:pPr>
            <a:endParaRPr lang="en-GB" sz="3000" i="1" dirty="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2" name="Rectangle 1"/>
          <p:cNvSpPr/>
          <p:nvPr/>
        </p:nvSpPr>
        <p:spPr>
          <a:xfrm>
            <a:off x="14512751" y="8743890"/>
            <a:ext cx="1744837" cy="400110"/>
          </a:xfrm>
          <a:prstGeom prst="rect">
            <a:avLst/>
          </a:prstGeom>
        </p:spPr>
        <p:txBody>
          <a:bodyPr wrap="none">
            <a:spAutoFit/>
          </a:bodyPr>
          <a:lstStyle/>
          <a:p>
            <a:r>
              <a:rPr lang="en-GB" sz="2000" i="1" dirty="0">
                <a:solidFill>
                  <a:schemeClr val="bg1"/>
                </a:solidFill>
                <a:latin typeface="Gill Sans MT" panose="020B0502020104020203" pitchFamily="34" charset="0"/>
                <a:ea typeface="Calibri" panose="020F0502020204030204" pitchFamily="34" charset="0"/>
                <a:cs typeface="Times New Roman" panose="02020603050405020304" pitchFamily="18" charset="0"/>
              </a:rPr>
              <a:t>Data from </a:t>
            </a:r>
            <a:r>
              <a:rPr lang="en-GB" sz="2000" i="1" dirty="0" smtClean="0">
                <a:solidFill>
                  <a:schemeClr val="bg1"/>
                </a:solidFill>
                <a:latin typeface="Gill Sans MT" panose="020B0502020104020203" pitchFamily="34" charset="0"/>
                <a:ea typeface="Calibri" panose="020F0502020204030204" pitchFamily="34" charset="0"/>
                <a:cs typeface="Times New Roman" panose="02020603050405020304" pitchFamily="18" charset="0"/>
              </a:rPr>
              <a:t>FAO </a:t>
            </a:r>
            <a:endParaRPr lang="en-GB" sz="2000" i="1"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57469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http://www.waterhistory.org/histories/cairo/cairo7.png"/>
          <p:cNvPicPr>
            <a:picLocks noChangeAspect="1" noChangeArrowheads="1"/>
          </p:cNvPicPr>
          <p:nvPr/>
        </p:nvPicPr>
        <p:blipFill rotWithShape="1">
          <a:blip r:embed="rId3" cstate="print"/>
          <a:srcRect l="7742" r="3764"/>
          <a:stretch/>
        </p:blipFill>
        <p:spPr bwMode="auto">
          <a:xfrm>
            <a:off x="12145107" y="4129942"/>
            <a:ext cx="4079631" cy="5029201"/>
          </a:xfrm>
          <a:prstGeom prst="rect">
            <a:avLst/>
          </a:prstGeom>
          <a:noFill/>
        </p:spPr>
      </p:pic>
      <p:sp>
        <p:nvSpPr>
          <p:cNvPr id="12" name="TextBox 11"/>
          <p:cNvSpPr txBox="1"/>
          <p:nvPr/>
        </p:nvSpPr>
        <p:spPr>
          <a:xfrm>
            <a:off x="550471" y="1296032"/>
            <a:ext cx="15392913" cy="2554545"/>
          </a:xfrm>
          <a:prstGeom prst="rect">
            <a:avLst/>
          </a:prstGeom>
          <a:noFill/>
        </p:spPr>
        <p:txBody>
          <a:bodyPr wrap="square" rtlCol="0">
            <a:spAutoFit/>
          </a:bodyPr>
          <a:lstStyle/>
          <a:p>
            <a:r>
              <a:rPr lang="en-US" sz="4000" b="1" dirty="0">
                <a:solidFill>
                  <a:schemeClr val="bg1"/>
                </a:solidFill>
                <a:latin typeface="Gill Sans MT" panose="020B0502020104020203" pitchFamily="34" charset="0"/>
              </a:rPr>
              <a:t>Nilometer</a:t>
            </a:r>
          </a:p>
          <a:p>
            <a:r>
              <a:rPr lang="en-US" sz="4000" dirty="0">
                <a:solidFill>
                  <a:schemeClr val="bg1"/>
                </a:solidFill>
                <a:latin typeface="Gill Sans MT" panose="020B0502020104020203" pitchFamily="34" charset="0"/>
              </a:rPr>
              <a:t>A graded column housed on the banks of the Nile to measure water levels at critical dates and thus predict the </a:t>
            </a:r>
            <a:r>
              <a:rPr lang="en-US" sz="4000" dirty="0" smtClean="0">
                <a:solidFill>
                  <a:schemeClr val="bg1"/>
                </a:solidFill>
                <a:latin typeface="Gill Sans MT" panose="020B0502020104020203" pitchFamily="34" charset="0"/>
              </a:rPr>
              <a:t>harvest. Nile water level measurements go back 5000 years.</a:t>
            </a:r>
            <a:endParaRPr lang="en-US" sz="4000" dirty="0">
              <a:solidFill>
                <a:schemeClr val="bg1"/>
              </a:solidFill>
              <a:latin typeface="Gill Sans MT" panose="020B0502020104020203" pitchFamily="34" charset="0"/>
            </a:endParaRPr>
          </a:p>
        </p:txBody>
      </p:sp>
      <p:pic>
        <p:nvPicPr>
          <p:cNvPr id="102410" name="Picture 10" descr="An early lithograph of the Nilometer on Rawda (Roda) Island"/>
          <p:cNvPicPr>
            <a:picLocks noChangeAspect="1" noChangeArrowheads="1"/>
          </p:cNvPicPr>
          <p:nvPr/>
        </p:nvPicPr>
        <p:blipFill>
          <a:blip r:embed="rId4" cstate="print"/>
          <a:srcRect/>
          <a:stretch>
            <a:fillRect/>
          </a:stretch>
        </p:blipFill>
        <p:spPr bwMode="auto">
          <a:xfrm>
            <a:off x="6172019" y="4129942"/>
            <a:ext cx="3683000" cy="4991100"/>
          </a:xfrm>
          <a:prstGeom prst="rect">
            <a:avLst/>
          </a:prstGeom>
          <a:noFill/>
        </p:spPr>
      </p:pic>
      <p:sp>
        <p:nvSpPr>
          <p:cNvPr id="6" name="Title 1"/>
          <p:cNvSpPr txBox="1">
            <a:spLocks/>
          </p:cNvSpPr>
          <p:nvPr/>
        </p:nvSpPr>
        <p:spPr>
          <a:xfrm>
            <a:off x="0" y="0"/>
            <a:ext cx="16257588" cy="845286"/>
          </a:xfrm>
          <a:prstGeom prst="rect">
            <a:avLst/>
          </a:prstGeom>
        </p:spPr>
        <p:txBody>
          <a:bodyPr vert="horz" lIns="91440" tIns="45720" rIns="91440" bIns="45720" rtlCol="0" anchor="ctr">
            <a:normAutofit fontScale="97500" lnSpcReduction="10000"/>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pPr algn="ctr"/>
            <a:r>
              <a:rPr lang="en-US" dirty="0" smtClean="0">
                <a:solidFill>
                  <a:srgbClr val="EF8221"/>
                </a:solidFill>
                <a:latin typeface="Gill Sans MT" panose="020B0502020104020203" pitchFamily="34" charset="0"/>
                <a:cs typeface="Arial Narrow"/>
              </a:rPr>
              <a:t>The first known crop information system</a:t>
            </a:r>
            <a:endParaRPr lang="en-US" dirty="0">
              <a:solidFill>
                <a:srgbClr val="EF8221"/>
              </a:solidFill>
              <a:latin typeface="Gill Sans MT" panose="020B0502020104020203" pitchFamily="34" charset="0"/>
              <a:cs typeface="Arial Narrow"/>
            </a:endParaRPr>
          </a:p>
        </p:txBody>
      </p:sp>
      <p:pic>
        <p:nvPicPr>
          <p:cNvPr id="7" name="Picture 6" descr="http://eoimages.gsfc.nasa.gov/images/imagerecords/71000/71790/Egypt.A2004201.0830.1km.jpg"/>
          <p:cNvPicPr>
            <a:picLocks noChangeAspect="1"/>
          </p:cNvPicPr>
          <p:nvPr/>
        </p:nvPicPr>
        <p:blipFill rotWithShape="1">
          <a:blip r:embed="rId5" cstate="print">
            <a:extLst>
              <a:ext uri="{28A0092B-C50C-407E-A947-70E740481C1C}">
                <a14:useLocalDpi xmlns:a14="http://schemas.microsoft.com/office/drawing/2010/main" val="0"/>
              </a:ext>
            </a:extLst>
          </a:blip>
          <a:srcRect b="6739"/>
          <a:stretch/>
        </p:blipFill>
        <p:spPr bwMode="auto">
          <a:xfrm>
            <a:off x="29128" y="4101211"/>
            <a:ext cx="3745203" cy="5019831"/>
          </a:xfrm>
          <a:prstGeom prst="rect">
            <a:avLst/>
          </a:prstGeom>
          <a:noFill/>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16257588" cy="845286"/>
          </a:xfrm>
          <a:prstGeom prst="rect">
            <a:avLst/>
          </a:prstGeom>
        </p:spPr>
        <p:txBody>
          <a:bodyPr vert="horz" lIns="91440" tIns="45720" rIns="91440" bIns="45720" rtlCol="0" anchor="ctr">
            <a:normAutofit fontScale="97500" lnSpcReduction="10000"/>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pPr algn="ctr"/>
            <a:r>
              <a:rPr lang="en-US" dirty="0" smtClean="0">
                <a:solidFill>
                  <a:srgbClr val="EF8221"/>
                </a:solidFill>
                <a:latin typeface="Gill Sans MT" panose="020B0502020104020203" pitchFamily="34" charset="0"/>
                <a:cs typeface="Arial Narrow"/>
              </a:rPr>
              <a:t>Current information</a:t>
            </a:r>
            <a:endParaRPr lang="en-US" dirty="0">
              <a:solidFill>
                <a:srgbClr val="EF8221"/>
              </a:solidFill>
              <a:latin typeface="Gill Sans MT" panose="020B0502020104020203" pitchFamily="34" charset="0"/>
              <a:cs typeface="Arial Narrow"/>
            </a:endParaRPr>
          </a:p>
        </p:txBody>
      </p:sp>
      <p:sp>
        <p:nvSpPr>
          <p:cNvPr id="6" name="TextBox 5"/>
          <p:cNvSpPr txBox="1"/>
          <p:nvPr/>
        </p:nvSpPr>
        <p:spPr>
          <a:xfrm>
            <a:off x="644260" y="1608666"/>
            <a:ext cx="9898327" cy="5016758"/>
          </a:xfrm>
          <a:prstGeom prst="rect">
            <a:avLst/>
          </a:prstGeom>
          <a:noFill/>
        </p:spPr>
        <p:txBody>
          <a:bodyPr wrap="square" rtlCol="0">
            <a:spAutoFit/>
          </a:bodyPr>
          <a:lstStyle/>
          <a:p>
            <a:r>
              <a:rPr lang="en-US" sz="4000" dirty="0">
                <a:solidFill>
                  <a:schemeClr val="bg1"/>
                </a:solidFill>
                <a:latin typeface="Gill Sans MT" panose="020B0502020104020203" pitchFamily="34" charset="0"/>
              </a:rPr>
              <a:t>N</a:t>
            </a:r>
            <a:r>
              <a:rPr lang="en-US" sz="4000" dirty="0" smtClean="0">
                <a:solidFill>
                  <a:schemeClr val="bg1"/>
                </a:solidFill>
                <a:latin typeface="Gill Sans MT" panose="020B0502020104020203" pitchFamily="34" charset="0"/>
              </a:rPr>
              <a:t>ational </a:t>
            </a:r>
            <a:r>
              <a:rPr lang="en-US" sz="4000" dirty="0">
                <a:solidFill>
                  <a:schemeClr val="bg1"/>
                </a:solidFill>
                <a:latin typeface="Gill Sans MT" panose="020B0502020104020203" pitchFamily="34" charset="0"/>
              </a:rPr>
              <a:t>departments of statistics and bureaus of agriculture have the responsibility to collect information on food and agriculture every </a:t>
            </a:r>
            <a:r>
              <a:rPr lang="en-US" sz="4000" dirty="0" smtClean="0">
                <a:solidFill>
                  <a:schemeClr val="bg1"/>
                </a:solidFill>
                <a:latin typeface="Gill Sans MT" panose="020B0502020104020203" pitchFamily="34" charset="0"/>
              </a:rPr>
              <a:t>year.</a:t>
            </a:r>
          </a:p>
          <a:p>
            <a:endParaRPr lang="en-GB" sz="4000" dirty="0" smtClean="0">
              <a:solidFill>
                <a:schemeClr val="bg1"/>
              </a:solidFill>
              <a:latin typeface="Gill Sans MT" panose="020B0502020104020203" pitchFamily="34" charset="0"/>
            </a:endParaRPr>
          </a:p>
          <a:p>
            <a:r>
              <a:rPr lang="en-GB" sz="4000" dirty="0" smtClean="0">
                <a:solidFill>
                  <a:schemeClr val="bg1"/>
                </a:solidFill>
                <a:latin typeface="Gill Sans MT" panose="020B0502020104020203" pitchFamily="34" charset="0"/>
              </a:rPr>
              <a:t>These </a:t>
            </a:r>
            <a:r>
              <a:rPr lang="en-GB" sz="4000" dirty="0">
                <a:solidFill>
                  <a:schemeClr val="bg1"/>
                </a:solidFill>
                <a:latin typeface="Gill Sans MT" panose="020B0502020104020203" pitchFamily="34" charset="0"/>
              </a:rPr>
              <a:t>are derived from representative surveys and/or field samples which means a large nationwide data collection effort every year </a:t>
            </a:r>
            <a:r>
              <a:rPr lang="en-GB" sz="4000" dirty="0" smtClean="0">
                <a:solidFill>
                  <a:schemeClr val="bg1"/>
                </a:solidFill>
                <a:latin typeface="Gill Sans MT" panose="020B0502020104020203" pitchFamily="34" charset="0"/>
              </a:rPr>
              <a:t>or season or quarter. </a:t>
            </a:r>
            <a:endParaRPr lang="en-GB" sz="4000" dirty="0">
              <a:solidFill>
                <a:schemeClr val="bg1"/>
              </a:solidFill>
              <a:latin typeface="Gill Sans MT" panose="020B0502020104020203" pitchFamily="34" charset="0"/>
            </a:endParaRPr>
          </a:p>
        </p:txBody>
      </p:sp>
      <p:pic>
        <p:nvPicPr>
          <p:cNvPr id="3074" name="Picture 2" descr="http://i910.photobucket.com/albums/ac306/store_worldwide/Collectibles/Checkers/China_Rare_Abacus_with_Rosewood_Leather_Box_1a_w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2588" y="1608666"/>
            <a:ext cx="5715000" cy="45624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44261" y="6766846"/>
            <a:ext cx="15103739" cy="1938992"/>
          </a:xfrm>
          <a:prstGeom prst="rect">
            <a:avLst/>
          </a:prstGeom>
          <a:solidFill>
            <a:srgbClr val="C00000"/>
          </a:solidFill>
        </p:spPr>
        <p:txBody>
          <a:bodyPr wrap="square">
            <a:spAutoFit/>
          </a:bodyPr>
          <a:lstStyle/>
          <a:p>
            <a:r>
              <a:rPr lang="en-GB" sz="4000" dirty="0">
                <a:solidFill>
                  <a:schemeClr val="bg1"/>
                </a:solidFill>
                <a:latin typeface="Gill Sans MT" panose="020B0502020104020203" pitchFamily="34" charset="0"/>
              </a:rPr>
              <a:t>This regular data collection needs to be consistent, of high quality and representative, and if the data are to be a useful decision support tool then they need to be available rapidly after collection. </a:t>
            </a:r>
          </a:p>
        </p:txBody>
      </p:sp>
    </p:spTree>
    <p:extLst>
      <p:ext uri="{BB962C8B-B14F-4D97-AF65-F5344CB8AC3E}">
        <p14:creationId xmlns:p14="http://schemas.microsoft.com/office/powerpoint/2010/main" val="291219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zyz2na.bn1.livefilestore.com/y2pEA4mqGFqUvnrPGU6KJ38gXr2fBTzPfYAtdQPlVTlYjY7aqbfAq3ftXMyGtOyeWlahDt_1d4sRW8VWjvsFxCt7roQia-OGzUNEAO9lPJ1Pj8/broken_abacus_.jpg?psi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2587" y="1608666"/>
            <a:ext cx="5715793" cy="381529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0" y="0"/>
            <a:ext cx="16257588" cy="845286"/>
          </a:xfrm>
          <a:prstGeom prst="rect">
            <a:avLst/>
          </a:prstGeom>
        </p:spPr>
        <p:txBody>
          <a:bodyPr vert="horz" lIns="91440" tIns="45720" rIns="91440" bIns="45720" rtlCol="0" anchor="ctr">
            <a:normAutofit fontScale="97500" lnSpcReduction="10000"/>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pPr algn="ctr"/>
            <a:r>
              <a:rPr lang="en-US" dirty="0" smtClean="0">
                <a:solidFill>
                  <a:srgbClr val="EF8221"/>
                </a:solidFill>
                <a:latin typeface="Gill Sans MT" panose="020B0502020104020203" pitchFamily="34" charset="0"/>
                <a:cs typeface="Arial Narrow"/>
              </a:rPr>
              <a:t>A broken system?</a:t>
            </a:r>
            <a:endParaRPr lang="en-US" dirty="0">
              <a:solidFill>
                <a:srgbClr val="EF8221"/>
              </a:solidFill>
              <a:latin typeface="Gill Sans MT" panose="020B0502020104020203" pitchFamily="34" charset="0"/>
              <a:cs typeface="Arial Narrow"/>
            </a:endParaRPr>
          </a:p>
        </p:txBody>
      </p:sp>
      <p:sp>
        <p:nvSpPr>
          <p:cNvPr id="8" name="TextBox 7"/>
          <p:cNvSpPr txBox="1"/>
          <p:nvPr/>
        </p:nvSpPr>
        <p:spPr>
          <a:xfrm>
            <a:off x="644260" y="1608666"/>
            <a:ext cx="9898327" cy="4401205"/>
          </a:xfrm>
          <a:prstGeom prst="rect">
            <a:avLst/>
          </a:prstGeom>
          <a:noFill/>
        </p:spPr>
        <p:txBody>
          <a:bodyPr wrap="square" rtlCol="0">
            <a:spAutoFit/>
          </a:bodyPr>
          <a:lstStyle/>
          <a:p>
            <a:r>
              <a:rPr lang="en-US" sz="4000" dirty="0" smtClean="0">
                <a:solidFill>
                  <a:schemeClr val="bg1"/>
                </a:solidFill>
                <a:latin typeface="Gill Sans MT" panose="020B0502020104020203" pitchFamily="34" charset="0"/>
              </a:rPr>
              <a:t>There </a:t>
            </a:r>
            <a:r>
              <a:rPr lang="en-US" sz="4000" dirty="0">
                <a:solidFill>
                  <a:schemeClr val="bg1"/>
                </a:solidFill>
                <a:latin typeface="Gill Sans MT" panose="020B0502020104020203" pitchFamily="34" charset="0"/>
              </a:rPr>
              <a:t>is a growing concern that information on </a:t>
            </a:r>
            <a:r>
              <a:rPr lang="en-US" sz="4000" dirty="0" smtClean="0">
                <a:solidFill>
                  <a:schemeClr val="bg1"/>
                </a:solidFill>
                <a:latin typeface="Gill Sans MT" panose="020B0502020104020203" pitchFamily="34" charset="0"/>
              </a:rPr>
              <a:t>agriculture in low </a:t>
            </a:r>
            <a:r>
              <a:rPr lang="en-US" sz="4000" dirty="0">
                <a:solidFill>
                  <a:schemeClr val="bg1"/>
                </a:solidFill>
                <a:latin typeface="Gill Sans MT" panose="020B0502020104020203" pitchFamily="34" charset="0"/>
              </a:rPr>
              <a:t>income countries is </a:t>
            </a:r>
            <a:r>
              <a:rPr lang="en-US" sz="4000" dirty="0" smtClean="0">
                <a:solidFill>
                  <a:schemeClr val="bg1"/>
                </a:solidFill>
                <a:latin typeface="Gill Sans MT" panose="020B0502020104020203" pitchFamily="34" charset="0"/>
              </a:rPr>
              <a:t>poor</a:t>
            </a:r>
            <a:r>
              <a:rPr lang="en-US" sz="4000" dirty="0">
                <a:solidFill>
                  <a:schemeClr val="bg1"/>
                </a:solidFill>
                <a:latin typeface="Gill Sans MT" panose="020B0502020104020203" pitchFamily="34" charset="0"/>
              </a:rPr>
              <a:t>. </a:t>
            </a:r>
            <a:r>
              <a:rPr lang="en-US" sz="4000" dirty="0" smtClean="0">
                <a:solidFill>
                  <a:schemeClr val="bg1"/>
                </a:solidFill>
                <a:latin typeface="Gill Sans MT" panose="020B0502020104020203" pitchFamily="34" charset="0"/>
              </a:rPr>
              <a:t> </a:t>
            </a:r>
          </a:p>
          <a:p>
            <a:endParaRPr lang="en-US" sz="4000" dirty="0">
              <a:solidFill>
                <a:schemeClr val="bg1"/>
              </a:solidFill>
              <a:latin typeface="Gill Sans MT" panose="020B0502020104020203" pitchFamily="34" charset="0"/>
            </a:endParaRPr>
          </a:p>
          <a:p>
            <a:r>
              <a:rPr lang="en-US" sz="4000" dirty="0" smtClean="0">
                <a:solidFill>
                  <a:schemeClr val="bg1"/>
                </a:solidFill>
                <a:latin typeface="Gill Sans MT" panose="020B0502020104020203" pitchFamily="34" charset="0"/>
              </a:rPr>
              <a:t>It </a:t>
            </a:r>
            <a:r>
              <a:rPr lang="en-US" sz="4000" dirty="0">
                <a:solidFill>
                  <a:schemeClr val="bg1"/>
                </a:solidFill>
                <a:latin typeface="Gill Sans MT" panose="020B0502020104020203" pitchFamily="34" charset="0"/>
              </a:rPr>
              <a:t>is these countries where </a:t>
            </a:r>
            <a:r>
              <a:rPr lang="en-US" sz="4000" dirty="0" smtClean="0">
                <a:solidFill>
                  <a:schemeClr val="bg1"/>
                </a:solidFill>
                <a:latin typeface="Gill Sans MT" panose="020B0502020104020203" pitchFamily="34" charset="0"/>
              </a:rPr>
              <a:t>the greatest </a:t>
            </a:r>
            <a:r>
              <a:rPr lang="en-US" sz="4000" dirty="0">
                <a:solidFill>
                  <a:schemeClr val="bg1"/>
                </a:solidFill>
                <a:latin typeface="Gill Sans MT" panose="020B0502020104020203" pitchFamily="34" charset="0"/>
              </a:rPr>
              <a:t>environmental and development challenges </a:t>
            </a:r>
            <a:r>
              <a:rPr lang="en-US" sz="4000" dirty="0" smtClean="0">
                <a:solidFill>
                  <a:schemeClr val="bg1"/>
                </a:solidFill>
                <a:latin typeface="Gill Sans MT" panose="020B0502020104020203" pitchFamily="34" charset="0"/>
              </a:rPr>
              <a:t>exist. These </a:t>
            </a:r>
            <a:r>
              <a:rPr lang="en-US" sz="4000" dirty="0">
                <a:solidFill>
                  <a:schemeClr val="bg1"/>
                </a:solidFill>
                <a:latin typeface="Gill Sans MT" panose="020B0502020104020203" pitchFamily="34" charset="0"/>
              </a:rPr>
              <a:t>are the places where </a:t>
            </a:r>
            <a:r>
              <a:rPr lang="en-US" sz="4000" dirty="0" smtClean="0">
                <a:solidFill>
                  <a:schemeClr val="bg1"/>
                </a:solidFill>
                <a:latin typeface="Gill Sans MT" panose="020B0502020104020203" pitchFamily="34" charset="0"/>
              </a:rPr>
              <a:t>information </a:t>
            </a:r>
            <a:r>
              <a:rPr lang="en-US" sz="4000" dirty="0">
                <a:solidFill>
                  <a:schemeClr val="bg1"/>
                </a:solidFill>
                <a:latin typeface="Gill Sans MT" panose="020B0502020104020203" pitchFamily="34" charset="0"/>
              </a:rPr>
              <a:t>is most needed to guide research </a:t>
            </a:r>
            <a:r>
              <a:rPr lang="en-US" sz="4000" dirty="0" smtClean="0">
                <a:solidFill>
                  <a:schemeClr val="bg1"/>
                </a:solidFill>
                <a:latin typeface="Gill Sans MT" panose="020B0502020104020203" pitchFamily="34" charset="0"/>
              </a:rPr>
              <a:t>and policy.</a:t>
            </a:r>
          </a:p>
        </p:txBody>
      </p:sp>
      <p:sp>
        <p:nvSpPr>
          <p:cNvPr id="5" name="Rectangle 4"/>
          <p:cNvSpPr/>
          <p:nvPr/>
        </p:nvSpPr>
        <p:spPr>
          <a:xfrm>
            <a:off x="644259" y="6638379"/>
            <a:ext cx="15137608" cy="1938992"/>
          </a:xfrm>
          <a:prstGeom prst="rect">
            <a:avLst/>
          </a:prstGeom>
          <a:solidFill>
            <a:srgbClr val="C00000"/>
          </a:solidFill>
        </p:spPr>
        <p:txBody>
          <a:bodyPr wrap="square">
            <a:spAutoFit/>
          </a:bodyPr>
          <a:lstStyle/>
          <a:p>
            <a:r>
              <a:rPr lang="en-US" sz="4000" dirty="0">
                <a:solidFill>
                  <a:schemeClr val="bg1"/>
                </a:solidFill>
                <a:latin typeface="Gill Sans MT" panose="020B0502020104020203" pitchFamily="34" charset="0"/>
              </a:rPr>
              <a:t>The </a:t>
            </a:r>
            <a:r>
              <a:rPr lang="en-US" sz="4000" dirty="0" smtClean="0">
                <a:solidFill>
                  <a:schemeClr val="bg1"/>
                </a:solidFill>
                <a:latin typeface="Gill Sans MT" panose="020B0502020104020203" pitchFamily="34" charset="0"/>
              </a:rPr>
              <a:t>lack of good information </a:t>
            </a:r>
            <a:r>
              <a:rPr lang="en-US" sz="4000" dirty="0">
                <a:solidFill>
                  <a:schemeClr val="bg1"/>
                </a:solidFill>
                <a:latin typeface="Gill Sans MT" panose="020B0502020104020203" pitchFamily="34" charset="0"/>
              </a:rPr>
              <a:t>limits the operations of national governments, limits the effectiveness of support from international </a:t>
            </a:r>
            <a:r>
              <a:rPr lang="en-US" sz="4000" dirty="0" smtClean="0">
                <a:solidFill>
                  <a:schemeClr val="bg1"/>
                </a:solidFill>
                <a:latin typeface="Gill Sans MT" panose="020B0502020104020203" pitchFamily="34" charset="0"/>
              </a:rPr>
              <a:t>agencies and NGOs and </a:t>
            </a:r>
            <a:r>
              <a:rPr lang="en-US" sz="4000" dirty="0">
                <a:solidFill>
                  <a:schemeClr val="bg1"/>
                </a:solidFill>
                <a:latin typeface="Gill Sans MT" panose="020B0502020104020203" pitchFamily="34" charset="0"/>
              </a:rPr>
              <a:t>limits trade and cooperation opportunities. </a:t>
            </a:r>
          </a:p>
        </p:txBody>
      </p:sp>
    </p:spTree>
    <p:extLst>
      <p:ext uri="{BB962C8B-B14F-4D97-AF65-F5344CB8AC3E}">
        <p14:creationId xmlns:p14="http://schemas.microsoft.com/office/powerpoint/2010/main" val="112515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ochester.edu/news/headlines/jan2014/abacus.jpg"/>
          <p:cNvPicPr>
            <a:picLocks noChangeAspect="1" noChangeArrowheads="1"/>
          </p:cNvPicPr>
          <p:nvPr/>
        </p:nvPicPr>
        <p:blipFill rotWithShape="1">
          <a:blip r:embed="rId3">
            <a:extLst>
              <a:ext uri="{28A0092B-C50C-407E-A947-70E740481C1C}">
                <a14:useLocalDpi xmlns:a14="http://schemas.microsoft.com/office/drawing/2010/main" val="0"/>
              </a:ext>
            </a:extLst>
          </a:blip>
          <a:srcRect t="5564" r="22417"/>
          <a:stretch/>
        </p:blipFill>
        <p:spPr bwMode="auto">
          <a:xfrm>
            <a:off x="10542587" y="1705708"/>
            <a:ext cx="5723177" cy="41901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4260" y="1608666"/>
            <a:ext cx="9898327" cy="5016758"/>
          </a:xfrm>
          <a:prstGeom prst="rect">
            <a:avLst/>
          </a:prstGeom>
          <a:noFill/>
        </p:spPr>
        <p:txBody>
          <a:bodyPr wrap="square" rtlCol="0">
            <a:spAutoFit/>
          </a:bodyPr>
          <a:lstStyle/>
          <a:p>
            <a:pPr defTabSz="914400">
              <a:defRPr/>
            </a:pPr>
            <a:r>
              <a:rPr lang="en-GB" sz="4000" dirty="0" smtClean="0">
                <a:solidFill>
                  <a:schemeClr val="bg1"/>
                </a:solidFill>
                <a:latin typeface="Gill Sans MT" panose="020B0502020104020203" pitchFamily="34" charset="0"/>
              </a:rPr>
              <a:t>Improvements </a:t>
            </a:r>
            <a:r>
              <a:rPr lang="en-GB" sz="4000" dirty="0">
                <a:solidFill>
                  <a:schemeClr val="bg1"/>
                </a:solidFill>
                <a:latin typeface="Gill Sans MT" panose="020B0502020104020203" pitchFamily="34" charset="0"/>
              </a:rPr>
              <a:t>in the way we produce and provide food require solutions that are adopted to local conditions and the diversity amongst farm households. </a:t>
            </a:r>
            <a:endParaRPr lang="en-GB" sz="4000" dirty="0" smtClean="0">
              <a:solidFill>
                <a:schemeClr val="bg1"/>
              </a:solidFill>
              <a:latin typeface="Gill Sans MT" panose="020B0502020104020203" pitchFamily="34" charset="0"/>
            </a:endParaRPr>
          </a:p>
          <a:p>
            <a:pPr defTabSz="914400">
              <a:defRPr/>
            </a:pPr>
            <a:endParaRPr lang="en-GB" sz="4000" dirty="0">
              <a:solidFill>
                <a:schemeClr val="bg1"/>
              </a:solidFill>
              <a:latin typeface="Gill Sans MT" panose="020B0502020104020203" pitchFamily="34" charset="0"/>
            </a:endParaRPr>
          </a:p>
          <a:p>
            <a:pPr defTabSz="914400">
              <a:defRPr/>
            </a:pPr>
            <a:r>
              <a:rPr lang="en-GB" sz="4000" dirty="0" smtClean="0">
                <a:solidFill>
                  <a:schemeClr val="bg1"/>
                </a:solidFill>
                <a:latin typeface="Gill Sans MT" panose="020B0502020104020203" pitchFamily="34" charset="0"/>
              </a:rPr>
              <a:t>The </a:t>
            </a:r>
            <a:r>
              <a:rPr lang="en-GB" sz="4000" dirty="0">
                <a:solidFill>
                  <a:schemeClr val="bg1"/>
                </a:solidFill>
                <a:latin typeface="Gill Sans MT" panose="020B0502020104020203" pitchFamily="34" charset="0"/>
              </a:rPr>
              <a:t>information </a:t>
            </a:r>
            <a:r>
              <a:rPr lang="en-GB" sz="4000" dirty="0" smtClean="0">
                <a:solidFill>
                  <a:schemeClr val="bg1"/>
                </a:solidFill>
                <a:latin typeface="Gill Sans MT" panose="020B0502020104020203" pitchFamily="34" charset="0"/>
              </a:rPr>
              <a:t>needs </a:t>
            </a:r>
            <a:r>
              <a:rPr lang="en-GB" sz="4000" dirty="0">
                <a:solidFill>
                  <a:schemeClr val="bg1"/>
                </a:solidFill>
                <a:latin typeface="Gill Sans MT" panose="020B0502020104020203" pitchFamily="34" charset="0"/>
              </a:rPr>
              <a:t>to be much more spatially and temporally detailed than the information available from traditional </a:t>
            </a:r>
            <a:r>
              <a:rPr lang="en-GB" sz="4000" dirty="0" smtClean="0">
                <a:solidFill>
                  <a:schemeClr val="bg1"/>
                </a:solidFill>
                <a:latin typeface="Gill Sans MT" panose="020B0502020104020203" pitchFamily="34" charset="0"/>
              </a:rPr>
              <a:t>sources. </a:t>
            </a:r>
            <a:endParaRPr lang="en-GB" sz="4000" dirty="0">
              <a:solidFill>
                <a:schemeClr val="bg1"/>
              </a:solidFill>
              <a:latin typeface="Gill Sans MT" panose="020B0502020104020203" pitchFamily="34" charset="0"/>
            </a:endParaRPr>
          </a:p>
        </p:txBody>
      </p:sp>
      <p:sp>
        <p:nvSpPr>
          <p:cNvPr id="9" name="Title 1"/>
          <p:cNvSpPr txBox="1">
            <a:spLocks/>
          </p:cNvSpPr>
          <p:nvPr/>
        </p:nvSpPr>
        <p:spPr>
          <a:xfrm>
            <a:off x="0" y="0"/>
            <a:ext cx="16257588" cy="845286"/>
          </a:xfrm>
          <a:prstGeom prst="rect">
            <a:avLst/>
          </a:prstGeom>
        </p:spPr>
        <p:txBody>
          <a:bodyPr vert="horz" lIns="91440" tIns="45720" rIns="91440" bIns="45720" rtlCol="0" anchor="ctr">
            <a:normAutofit fontScale="97500" lnSpcReduction="10000"/>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pPr algn="ctr"/>
            <a:r>
              <a:rPr lang="en-US" dirty="0" smtClean="0">
                <a:solidFill>
                  <a:srgbClr val="EF8221"/>
                </a:solidFill>
                <a:latin typeface="Gill Sans MT" panose="020B0502020104020203" pitchFamily="34" charset="0"/>
                <a:cs typeface="Arial Narrow"/>
              </a:rPr>
              <a:t>What could future information systems look like?</a:t>
            </a:r>
            <a:endParaRPr lang="en-US" dirty="0">
              <a:solidFill>
                <a:srgbClr val="EF8221"/>
              </a:solidFill>
              <a:latin typeface="Gill Sans MT" panose="020B0502020104020203" pitchFamily="34" charset="0"/>
              <a:cs typeface="Arial Narrow"/>
            </a:endParaRPr>
          </a:p>
        </p:txBody>
      </p:sp>
      <p:sp>
        <p:nvSpPr>
          <p:cNvPr id="8" name="Rectangle 7"/>
          <p:cNvSpPr/>
          <p:nvPr/>
        </p:nvSpPr>
        <p:spPr>
          <a:xfrm>
            <a:off x="644260" y="6915991"/>
            <a:ext cx="15111556" cy="1938992"/>
          </a:xfrm>
          <a:prstGeom prst="rect">
            <a:avLst/>
          </a:prstGeom>
          <a:solidFill>
            <a:srgbClr val="C00000"/>
          </a:solidFill>
        </p:spPr>
        <p:txBody>
          <a:bodyPr wrap="square">
            <a:spAutoFit/>
          </a:bodyPr>
          <a:lstStyle/>
          <a:p>
            <a:pPr defTabSz="914400">
              <a:defRPr/>
            </a:pPr>
            <a:r>
              <a:rPr lang="en-GB" sz="4000" dirty="0" smtClean="0">
                <a:solidFill>
                  <a:schemeClr val="bg1"/>
                </a:solidFill>
                <a:latin typeface="Gill Sans MT" panose="020B0502020104020203" pitchFamily="34" charset="0"/>
              </a:rPr>
              <a:t>The UN has called for a </a:t>
            </a:r>
            <a:r>
              <a:rPr lang="en-GB" sz="4000" i="1" dirty="0">
                <a:solidFill>
                  <a:schemeClr val="bg1"/>
                </a:solidFill>
                <a:latin typeface="Gill Sans MT" panose="020B0502020104020203" pitchFamily="34" charset="0"/>
              </a:rPr>
              <a:t>Data Revolution in Sustainable </a:t>
            </a:r>
            <a:r>
              <a:rPr lang="en-GB" sz="4000" i="1" dirty="0" smtClean="0">
                <a:solidFill>
                  <a:schemeClr val="bg1"/>
                </a:solidFill>
                <a:latin typeface="Gill Sans MT" panose="020B0502020104020203" pitchFamily="34" charset="0"/>
              </a:rPr>
              <a:t>Development</a:t>
            </a:r>
            <a:r>
              <a:rPr lang="en-GB" sz="4000" dirty="0" smtClean="0">
                <a:solidFill>
                  <a:schemeClr val="bg1"/>
                </a:solidFill>
                <a:latin typeface="Gill Sans MT" panose="020B0502020104020203" pitchFamily="34" charset="0"/>
              </a:rPr>
              <a:t>.     The </a:t>
            </a:r>
            <a:r>
              <a:rPr lang="en-GB" sz="4000" i="1" dirty="0">
                <a:solidFill>
                  <a:schemeClr val="bg1"/>
                </a:solidFill>
                <a:latin typeface="Gill Sans MT" panose="020B0502020104020203" pitchFamily="34" charset="0"/>
              </a:rPr>
              <a:t>Global Strategy for Improving Agricultural and Rural Statistics </a:t>
            </a:r>
            <a:r>
              <a:rPr lang="en-GB" sz="4000" dirty="0" smtClean="0">
                <a:solidFill>
                  <a:schemeClr val="bg1"/>
                </a:solidFill>
                <a:latin typeface="Gill Sans MT" panose="020B0502020104020203" pitchFamily="34" charset="0"/>
              </a:rPr>
              <a:t>addresses </a:t>
            </a:r>
            <a:r>
              <a:rPr lang="en-GB" sz="4000" dirty="0">
                <a:solidFill>
                  <a:schemeClr val="bg1"/>
                </a:solidFill>
                <a:latin typeface="Gill Sans MT" panose="020B0502020104020203" pitchFamily="34" charset="0"/>
              </a:rPr>
              <a:t>the lack of capacity to provide </a:t>
            </a:r>
            <a:r>
              <a:rPr lang="en-GB" sz="4000" dirty="0" smtClean="0">
                <a:solidFill>
                  <a:schemeClr val="bg1"/>
                </a:solidFill>
                <a:latin typeface="Gill Sans MT" panose="020B0502020104020203" pitchFamily="34" charset="0"/>
              </a:rPr>
              <a:t>information </a:t>
            </a:r>
            <a:r>
              <a:rPr lang="en-GB" sz="4000" dirty="0">
                <a:solidFill>
                  <a:schemeClr val="bg1"/>
                </a:solidFill>
                <a:latin typeface="Gill Sans MT" panose="020B0502020104020203" pitchFamily="34" charset="0"/>
              </a:rPr>
              <a:t>on food and agriculture.  </a:t>
            </a:r>
          </a:p>
        </p:txBody>
      </p:sp>
    </p:spTree>
    <p:extLst>
      <p:ext uri="{BB962C8B-B14F-4D97-AF65-F5344CB8AC3E}">
        <p14:creationId xmlns:p14="http://schemas.microsoft.com/office/powerpoint/2010/main" val="382570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16257588" cy="845286"/>
          </a:xfrm>
          <a:prstGeom prst="rect">
            <a:avLst/>
          </a:prstGeom>
        </p:spPr>
        <p:txBody>
          <a:bodyPr vert="horz" lIns="91440" tIns="45720" rIns="91440" bIns="45720" rtlCol="0" anchor="ctr">
            <a:normAutofit fontScale="97500" lnSpcReduction="10000"/>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pPr algn="ctr"/>
            <a:r>
              <a:rPr lang="en-US" dirty="0" smtClean="0">
                <a:solidFill>
                  <a:srgbClr val="EF8221"/>
                </a:solidFill>
                <a:latin typeface="Gill Sans MT" panose="020B0502020104020203" pitchFamily="34" charset="0"/>
                <a:cs typeface="Arial Narrow"/>
              </a:rPr>
              <a:t>SDGs - The Greatest Data Show on Earth!</a:t>
            </a:r>
            <a:endParaRPr lang="en-US" dirty="0">
              <a:solidFill>
                <a:srgbClr val="EF8221"/>
              </a:solidFill>
              <a:latin typeface="Gill Sans MT" panose="020B0502020104020203" pitchFamily="34" charset="0"/>
              <a:cs typeface="Arial Narrow"/>
            </a:endParaRPr>
          </a:p>
        </p:txBody>
      </p:sp>
      <p:sp>
        <p:nvSpPr>
          <p:cNvPr id="6" name="TextBox 5"/>
          <p:cNvSpPr txBox="1"/>
          <p:nvPr/>
        </p:nvSpPr>
        <p:spPr>
          <a:xfrm>
            <a:off x="644260" y="1608665"/>
            <a:ext cx="9467928" cy="5016758"/>
          </a:xfrm>
          <a:prstGeom prst="rect">
            <a:avLst/>
          </a:prstGeom>
          <a:noFill/>
        </p:spPr>
        <p:txBody>
          <a:bodyPr wrap="square" rtlCol="0">
            <a:spAutoFit/>
          </a:bodyPr>
          <a:lstStyle/>
          <a:p>
            <a:pPr defTabSz="914400">
              <a:defRPr/>
            </a:pPr>
            <a:r>
              <a:rPr lang="en-US" sz="4000" dirty="0" smtClean="0">
                <a:solidFill>
                  <a:schemeClr val="bg1"/>
                </a:solidFill>
                <a:latin typeface="Gill Sans MT" panose="020B0502020104020203" pitchFamily="34" charset="0"/>
              </a:rPr>
              <a:t>SDGs are the “Something for everyone”, PT Barnum approach to development goals.</a:t>
            </a:r>
          </a:p>
          <a:p>
            <a:pPr defTabSz="914400">
              <a:defRPr/>
            </a:pPr>
            <a:endParaRPr lang="en-US" sz="4000" dirty="0" smtClean="0">
              <a:solidFill>
                <a:schemeClr val="bg1"/>
              </a:solidFill>
              <a:latin typeface="Gill Sans MT" panose="020B0502020104020203" pitchFamily="34" charset="0"/>
            </a:endParaRPr>
          </a:p>
          <a:p>
            <a:pPr defTabSz="914400">
              <a:defRPr/>
            </a:pPr>
            <a:r>
              <a:rPr lang="en-US" sz="4000" dirty="0" smtClean="0">
                <a:solidFill>
                  <a:schemeClr val="bg1"/>
                </a:solidFill>
                <a:latin typeface="Gill Sans MT" panose="020B0502020104020203" pitchFamily="34" charset="0"/>
              </a:rPr>
              <a:t>SDGs - 17 </a:t>
            </a:r>
            <a:r>
              <a:rPr lang="en-US" sz="4000" dirty="0">
                <a:solidFill>
                  <a:schemeClr val="bg1"/>
                </a:solidFill>
                <a:latin typeface="Gill Sans MT" panose="020B0502020104020203" pitchFamily="34" charset="0"/>
              </a:rPr>
              <a:t>goals, 169 targets, 230 </a:t>
            </a:r>
            <a:r>
              <a:rPr lang="en-US" sz="4000" dirty="0" smtClean="0">
                <a:solidFill>
                  <a:schemeClr val="bg1"/>
                </a:solidFill>
                <a:latin typeface="Gill Sans MT" panose="020B0502020104020203" pitchFamily="34" charset="0"/>
              </a:rPr>
              <a:t>indicators.</a:t>
            </a:r>
          </a:p>
          <a:p>
            <a:pPr defTabSz="914400">
              <a:defRPr/>
            </a:pPr>
            <a:endParaRPr lang="en-US" sz="4000" dirty="0">
              <a:solidFill>
                <a:schemeClr val="bg1"/>
              </a:solidFill>
              <a:latin typeface="Gill Sans MT" panose="020B0502020104020203" pitchFamily="34" charset="0"/>
            </a:endParaRPr>
          </a:p>
          <a:p>
            <a:pPr defTabSz="914400">
              <a:defRPr/>
            </a:pPr>
            <a:r>
              <a:rPr lang="en-US" sz="4000" dirty="0" smtClean="0">
                <a:solidFill>
                  <a:schemeClr val="bg1"/>
                </a:solidFill>
                <a:latin typeface="Gill Sans MT" panose="020B0502020104020203" pitchFamily="34" charset="0"/>
              </a:rPr>
              <a:t>We </a:t>
            </a:r>
            <a:r>
              <a:rPr lang="en-US" sz="4000" dirty="0">
                <a:solidFill>
                  <a:schemeClr val="bg1"/>
                </a:solidFill>
                <a:latin typeface="Gill Sans MT" panose="020B0502020104020203" pitchFamily="34" charset="0"/>
              </a:rPr>
              <a:t>don’t have the </a:t>
            </a:r>
            <a:r>
              <a:rPr lang="en-US" sz="4000" dirty="0" smtClean="0">
                <a:solidFill>
                  <a:schemeClr val="bg1"/>
                </a:solidFill>
                <a:latin typeface="Gill Sans MT" panose="020B0502020104020203" pitchFamily="34" charset="0"/>
              </a:rPr>
              <a:t>means to </a:t>
            </a:r>
            <a:r>
              <a:rPr lang="en-US" sz="4000" dirty="0">
                <a:solidFill>
                  <a:schemeClr val="bg1"/>
                </a:solidFill>
                <a:latin typeface="Gill Sans MT" panose="020B0502020104020203" pitchFamily="34" charset="0"/>
              </a:rPr>
              <a:t>measure all of these yet, so the SDG process also has a very compelling R&amp;D component. </a:t>
            </a:r>
          </a:p>
        </p:txBody>
      </p:sp>
      <p:sp>
        <p:nvSpPr>
          <p:cNvPr id="7" name="Rectangle 6"/>
          <p:cNvSpPr/>
          <p:nvPr/>
        </p:nvSpPr>
        <p:spPr>
          <a:xfrm>
            <a:off x="644260" y="6949698"/>
            <a:ext cx="15114954" cy="1938992"/>
          </a:xfrm>
          <a:prstGeom prst="rect">
            <a:avLst/>
          </a:prstGeom>
          <a:solidFill>
            <a:srgbClr val="C00000"/>
          </a:solidFill>
        </p:spPr>
        <p:txBody>
          <a:bodyPr wrap="square">
            <a:spAutoFit/>
          </a:bodyPr>
          <a:lstStyle/>
          <a:p>
            <a:pPr defTabSz="914400">
              <a:defRPr/>
            </a:pPr>
            <a:r>
              <a:rPr lang="en-US" sz="4000" dirty="0" smtClean="0">
                <a:solidFill>
                  <a:schemeClr val="bg1"/>
                </a:solidFill>
                <a:latin typeface="Gill Sans MT" panose="020B0502020104020203" pitchFamily="34" charset="0"/>
              </a:rPr>
              <a:t>What </a:t>
            </a:r>
            <a:r>
              <a:rPr lang="en-US" sz="4000" dirty="0">
                <a:solidFill>
                  <a:schemeClr val="bg1"/>
                </a:solidFill>
                <a:latin typeface="Gill Sans MT" panose="020B0502020104020203" pitchFamily="34" charset="0"/>
              </a:rPr>
              <a:t>data are needed for baselines, what data are needed to monitor progress, who will do this, and how often? Who will rally around which goal/target</a:t>
            </a:r>
            <a:r>
              <a:rPr lang="en-US" sz="4000" dirty="0" smtClean="0">
                <a:solidFill>
                  <a:schemeClr val="bg1"/>
                </a:solidFill>
                <a:latin typeface="Gill Sans MT" panose="020B0502020104020203" pitchFamily="34" charset="0"/>
              </a:rPr>
              <a:t>? Do these goals fit with ag sector information needs?</a:t>
            </a:r>
            <a:endParaRPr lang="en-US" sz="4000" dirty="0">
              <a:solidFill>
                <a:schemeClr val="bg1"/>
              </a:solidFill>
              <a:latin typeface="Gill Sans MT" panose="020B0502020104020203" pitchFamily="34" charset="0"/>
            </a:endParaRPr>
          </a:p>
        </p:txBody>
      </p:sp>
      <p:pic>
        <p:nvPicPr>
          <p:cNvPr id="8" name="Picture 7" descr="undefined"/>
          <p:cNvPicPr/>
          <p:nvPr/>
        </p:nvPicPr>
        <p:blipFill>
          <a:blip r:embed="rId3">
            <a:extLst>
              <a:ext uri="{28A0092B-C50C-407E-A947-70E740481C1C}">
                <a14:useLocalDpi xmlns:a14="http://schemas.microsoft.com/office/drawing/2010/main" val="0"/>
              </a:ext>
            </a:extLst>
          </a:blip>
          <a:srcRect/>
          <a:stretch>
            <a:fillRect/>
          </a:stretch>
        </p:blipFill>
        <p:spPr bwMode="auto">
          <a:xfrm>
            <a:off x="10313988" y="1155887"/>
            <a:ext cx="5943600" cy="4286250"/>
          </a:xfrm>
          <a:prstGeom prst="rect">
            <a:avLst/>
          </a:prstGeom>
          <a:noFill/>
          <a:ln>
            <a:noFill/>
          </a:ln>
        </p:spPr>
      </p:pic>
    </p:spTree>
    <p:extLst>
      <p:ext uri="{BB962C8B-B14F-4D97-AF65-F5344CB8AC3E}">
        <p14:creationId xmlns:p14="http://schemas.microsoft.com/office/powerpoint/2010/main" val="236905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5989</TotalTime>
  <Words>2402</Words>
  <Application>Microsoft Office PowerPoint</Application>
  <PresentationFormat>Custom</PresentationFormat>
  <Paragraphs>168</Paragraphs>
  <Slides>18</Slides>
  <Notes>18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18</vt:i4>
      </vt:variant>
    </vt:vector>
  </HeadingPairs>
  <TitlesOfParts>
    <vt:vector size="28" baseType="lpstr">
      <vt:lpstr>Arial Narrow</vt:lpstr>
      <vt:lpstr>Calibri Light</vt:lpstr>
      <vt:lpstr>Gill Sans MT</vt:lpstr>
      <vt:lpstr>Calibri</vt:lpstr>
      <vt:lpstr>Wingdings</vt:lpstr>
      <vt:lpstr>Times New Roman</vt:lpstr>
      <vt:lpstr>Arial</vt:lpstr>
      <vt:lpstr>Office Theme</vt:lpstr>
      <vt:lpstr>1_Office Theme</vt:lpstr>
      <vt:lpstr>2_Office Theme</vt:lpstr>
      <vt:lpstr>PowerPoint Presentation</vt:lpstr>
      <vt:lpstr>PowerPoint Presentation</vt:lpstr>
      <vt:lpstr>Agricultural production is worth $2.25 trillion per year</vt:lpstr>
      <vt:lpstr>Of the 570m farms in the world, 400m are less than 1 hectare…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Jurian Wiese</dc:creator>
  <cp:lastModifiedBy>Gerritsen, C.M. (LISA)</cp:lastModifiedBy>
  <cp:revision>578</cp:revision>
  <dcterms:created xsi:type="dcterms:W3CDTF">2015-05-28T08:27:42Z</dcterms:created>
  <dcterms:modified xsi:type="dcterms:W3CDTF">2018-08-07T07:34:10Z</dcterms:modified>
</cp:coreProperties>
</file>